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56" r:id="rId2"/>
    <p:sldId id="275" r:id="rId3"/>
    <p:sldId id="276" r:id="rId4"/>
    <p:sldId id="324" r:id="rId5"/>
    <p:sldId id="330" r:id="rId6"/>
    <p:sldId id="269" r:id="rId7"/>
    <p:sldId id="326" r:id="rId8"/>
    <p:sldId id="327" r:id="rId9"/>
    <p:sldId id="273" r:id="rId10"/>
    <p:sldId id="328" r:id="rId11"/>
    <p:sldId id="331" r:id="rId12"/>
    <p:sldId id="258" r:id="rId13"/>
    <p:sldId id="329" r:id="rId14"/>
    <p:sldId id="332" r:id="rId15"/>
    <p:sldId id="334" r:id="rId16"/>
    <p:sldId id="335" r:id="rId17"/>
    <p:sldId id="336" r:id="rId18"/>
    <p:sldId id="313" r:id="rId19"/>
    <p:sldId id="289" r:id="rId20"/>
    <p:sldId id="301" r:id="rId21"/>
    <p:sldId id="291" r:id="rId22"/>
    <p:sldId id="294" r:id="rId23"/>
    <p:sldId id="293" r:id="rId24"/>
    <p:sldId id="296" r:id="rId25"/>
    <p:sldId id="306" r:id="rId26"/>
    <p:sldId id="300" r:id="rId27"/>
    <p:sldId id="302" r:id="rId28"/>
    <p:sldId id="264" r:id="rId29"/>
    <p:sldId id="262" r:id="rId30"/>
    <p:sldId id="303" r:id="rId31"/>
    <p:sldId id="286" r:id="rId32"/>
    <p:sldId id="333" r:id="rId33"/>
    <p:sldId id="305" r:id="rId34"/>
    <p:sldId id="307" r:id="rId35"/>
    <p:sldId id="308" r:id="rId36"/>
    <p:sldId id="309" r:id="rId37"/>
    <p:sldId id="310" r:id="rId38"/>
    <p:sldId id="311" r:id="rId39"/>
    <p:sldId id="312"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A4D2"/>
    <a:srgbClr val="FFFFFF"/>
    <a:srgbClr val="5B99CC"/>
    <a:srgbClr val="3B3838"/>
    <a:srgbClr val="F5AB0E"/>
    <a:srgbClr val="6685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14"/>
    <p:restoredTop sz="78086"/>
  </p:normalViewPr>
  <p:slideViewPr>
    <p:cSldViewPr snapToGrid="0" snapToObjects="1">
      <p:cViewPr varScale="1">
        <p:scale>
          <a:sx n="86" d="100"/>
          <a:sy n="86" d="100"/>
        </p:scale>
        <p:origin x="1598" y="-326"/>
      </p:cViewPr>
      <p:guideLst>
        <p:guide orient="horz" pos="218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40.png"/></Relationships>
</file>

<file path=ppt/diagrams/_rels/data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image" Target="../media/image49.png"/><Relationship Id="rId4" Type="http://schemas.openxmlformats.org/officeDocument/2006/relationships/image" Target="../media/image52.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52.jpeg"/><Relationship Id="rId4" Type="http://schemas.openxmlformats.org/officeDocument/2006/relationships/image" Target="../media/image5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2B33A1-DF54-4287-A70D-984DB4EAB8D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CA"/>
        </a:p>
      </dgm:t>
    </dgm:pt>
    <dgm:pt modelId="{F3B0417B-26FE-40D7-98CC-50D330145CDB}">
      <dgm:prSet phldrT="[Text]" custT="1"/>
      <dgm:spPr>
        <a:solidFill>
          <a:srgbClr val="5B99CC"/>
        </a:solidFill>
        <a:ln>
          <a:solidFill>
            <a:srgbClr val="668536"/>
          </a:solidFill>
        </a:ln>
      </dgm:spPr>
      <dgm:t>
        <a:bodyPr/>
        <a:lstStyle/>
        <a:p>
          <a:r>
            <a:rPr lang="en-CA" sz="1800" dirty="0">
              <a:latin typeface="Ebrima" panose="02000000000000000000" pitchFamily="2" charset="0"/>
              <a:ea typeface="Ebrima" panose="02000000000000000000" pitchFamily="2" charset="0"/>
              <a:cs typeface="Ebrima" panose="02000000000000000000" pitchFamily="2" charset="0"/>
            </a:rPr>
            <a:t>Forest Mgmt.</a:t>
          </a:r>
        </a:p>
      </dgm:t>
    </dgm:pt>
    <dgm:pt modelId="{7A85DB5B-D253-4EA5-A715-5E3B86D6B0FC}" type="parTrans" cxnId="{122F3B80-DD2D-40C6-8C05-BEC3C6230399}">
      <dgm:prSet/>
      <dgm:spPr>
        <a:ln>
          <a:solidFill>
            <a:srgbClr val="668536"/>
          </a:solidFill>
        </a:ln>
      </dgm:spPr>
      <dgm:t>
        <a:bodyPr/>
        <a:lstStyle/>
        <a:p>
          <a:endParaRPr lang="en-CA"/>
        </a:p>
      </dgm:t>
    </dgm:pt>
    <dgm:pt modelId="{6F598D3D-39A5-4F50-B327-DFE2E26A9175}" type="sibTrans" cxnId="{122F3B80-DD2D-40C6-8C05-BEC3C6230399}">
      <dgm:prSet/>
      <dgm:spPr/>
      <dgm:t>
        <a:bodyPr/>
        <a:lstStyle/>
        <a:p>
          <a:endParaRPr lang="en-CA"/>
        </a:p>
      </dgm:t>
    </dgm:pt>
    <dgm:pt modelId="{6FFCFF98-BC04-4D78-A11B-1811A2800215}">
      <dgm:prSet phldrT="[Text]" custT="1"/>
      <dgm:spPr/>
      <dgm:t>
        <a:bodyPr/>
        <a:lstStyle/>
        <a:p>
          <a:endParaRPr lang="en-CA" sz="1800" dirty="0">
            <a:solidFill>
              <a:srgbClr val="3B3838"/>
            </a:solidFill>
          </a:endParaRPr>
        </a:p>
      </dgm:t>
    </dgm:pt>
    <dgm:pt modelId="{E9F88B1B-7A05-4404-8E29-2180D27F753E}" type="parTrans" cxnId="{21C21AD6-F1A6-414B-B072-39C9FFDC79C1}">
      <dgm:prSet/>
      <dgm:spPr/>
      <dgm:t>
        <a:bodyPr/>
        <a:lstStyle/>
        <a:p>
          <a:endParaRPr lang="en-CA"/>
        </a:p>
      </dgm:t>
    </dgm:pt>
    <dgm:pt modelId="{DC039637-F2BB-4697-85AF-3EFCC935C2C8}" type="sibTrans" cxnId="{21C21AD6-F1A6-414B-B072-39C9FFDC79C1}">
      <dgm:prSet/>
      <dgm:spPr/>
      <dgm:t>
        <a:bodyPr/>
        <a:lstStyle/>
        <a:p>
          <a:endParaRPr lang="en-CA"/>
        </a:p>
      </dgm:t>
    </dgm:pt>
    <dgm:pt modelId="{137ECB33-138B-4DEB-93F8-BD43825075D1}">
      <dgm:prSet phldrT="[Text]" custT="1"/>
      <dgm:spPr>
        <a:solidFill>
          <a:srgbClr val="5B99CC"/>
        </a:solidFill>
        <a:ln>
          <a:solidFill>
            <a:srgbClr val="668536"/>
          </a:solidFill>
        </a:ln>
      </dgm:spPr>
      <dgm:t>
        <a:bodyPr/>
        <a:lstStyle/>
        <a:p>
          <a:r>
            <a:rPr lang="en-CA" sz="1800" dirty="0">
              <a:latin typeface="Ebrima" panose="02000000000000000000" pitchFamily="2" charset="0"/>
              <a:ea typeface="Ebrima" panose="02000000000000000000" pitchFamily="2" charset="0"/>
              <a:cs typeface="Ebrima" panose="02000000000000000000" pitchFamily="2" charset="0"/>
            </a:rPr>
            <a:t>Source Water Quality</a:t>
          </a:r>
        </a:p>
      </dgm:t>
    </dgm:pt>
    <dgm:pt modelId="{C257AC4E-80E6-4BDD-86FE-D31D6C86494C}" type="parTrans" cxnId="{C6A2C36C-8A8D-4FEA-B9F7-A447C925C56D}">
      <dgm:prSet/>
      <dgm:spPr>
        <a:ln>
          <a:solidFill>
            <a:srgbClr val="668536"/>
          </a:solidFill>
        </a:ln>
      </dgm:spPr>
      <dgm:t>
        <a:bodyPr/>
        <a:lstStyle/>
        <a:p>
          <a:endParaRPr lang="en-CA"/>
        </a:p>
      </dgm:t>
    </dgm:pt>
    <dgm:pt modelId="{0CF76658-254C-4E19-885E-63F50C890AA6}" type="sibTrans" cxnId="{C6A2C36C-8A8D-4FEA-B9F7-A447C925C56D}">
      <dgm:prSet/>
      <dgm:spPr/>
      <dgm:t>
        <a:bodyPr/>
        <a:lstStyle/>
        <a:p>
          <a:endParaRPr lang="en-CA"/>
        </a:p>
      </dgm:t>
    </dgm:pt>
    <dgm:pt modelId="{5A9EE1EC-77BD-4C4B-98EF-18D5B39523AD}">
      <dgm:prSet phldrT="[Text]" custT="1"/>
      <dgm:spPr/>
      <dgm:t>
        <a:bodyPr/>
        <a:lstStyle/>
        <a:p>
          <a:endParaRPr lang="en-CA" sz="1800" dirty="0">
            <a:solidFill>
              <a:srgbClr val="3B3838"/>
            </a:solidFill>
          </a:endParaRPr>
        </a:p>
      </dgm:t>
    </dgm:pt>
    <dgm:pt modelId="{85B9B3C7-503A-4403-9D3A-1CBD76D6A995}" type="parTrans" cxnId="{7D460993-6087-4F83-A23D-95A71109C99F}">
      <dgm:prSet/>
      <dgm:spPr/>
      <dgm:t>
        <a:bodyPr/>
        <a:lstStyle/>
        <a:p>
          <a:endParaRPr lang="en-CA"/>
        </a:p>
      </dgm:t>
    </dgm:pt>
    <dgm:pt modelId="{AC6D1DCA-7C67-4FDF-8D23-D3A48700D4A0}" type="sibTrans" cxnId="{7D460993-6087-4F83-A23D-95A71109C99F}">
      <dgm:prSet/>
      <dgm:spPr/>
      <dgm:t>
        <a:bodyPr/>
        <a:lstStyle/>
        <a:p>
          <a:endParaRPr lang="en-CA"/>
        </a:p>
      </dgm:t>
    </dgm:pt>
    <dgm:pt modelId="{CC6CDBB1-7236-427B-89A9-2CA9B77F3C81}">
      <dgm:prSet phldrT="[Text]" custT="1"/>
      <dgm:spPr>
        <a:solidFill>
          <a:srgbClr val="5B99CC"/>
        </a:solidFill>
        <a:ln>
          <a:solidFill>
            <a:srgbClr val="668536"/>
          </a:solidFill>
        </a:ln>
      </dgm:spPr>
      <dgm:t>
        <a:bodyPr/>
        <a:lstStyle/>
        <a:p>
          <a:endParaRPr lang="en-CA" sz="1800" dirty="0"/>
        </a:p>
      </dgm:t>
    </dgm:pt>
    <dgm:pt modelId="{17EF8326-BBDE-45B7-8429-61421EFA085B}" type="parTrans" cxnId="{89C55928-79AA-4495-A93D-F054F29BA7B8}">
      <dgm:prSet/>
      <dgm:spPr>
        <a:ln>
          <a:solidFill>
            <a:srgbClr val="668536"/>
          </a:solidFill>
        </a:ln>
      </dgm:spPr>
      <dgm:t>
        <a:bodyPr/>
        <a:lstStyle/>
        <a:p>
          <a:endParaRPr lang="en-CA"/>
        </a:p>
      </dgm:t>
    </dgm:pt>
    <dgm:pt modelId="{FB7C6051-E943-44E3-8F63-120BFA1E2114}" type="sibTrans" cxnId="{89C55928-79AA-4495-A93D-F054F29BA7B8}">
      <dgm:prSet/>
      <dgm:spPr/>
      <dgm:t>
        <a:bodyPr/>
        <a:lstStyle/>
        <a:p>
          <a:endParaRPr lang="en-CA"/>
        </a:p>
      </dgm:t>
    </dgm:pt>
    <dgm:pt modelId="{94802F4B-DE63-4C10-8E5D-AFCC35BBBFDC}" type="pres">
      <dgm:prSet presAssocID="{8E2B33A1-DF54-4287-A70D-984DB4EAB8D1}" presName="composite" presStyleCnt="0">
        <dgm:presLayoutVars>
          <dgm:chMax val="5"/>
          <dgm:dir/>
          <dgm:animLvl val="ctr"/>
          <dgm:resizeHandles val="exact"/>
        </dgm:presLayoutVars>
      </dgm:prSet>
      <dgm:spPr/>
    </dgm:pt>
    <dgm:pt modelId="{2D907A82-C572-4975-9A15-E06A6F140800}" type="pres">
      <dgm:prSet presAssocID="{8E2B33A1-DF54-4287-A70D-984DB4EAB8D1}" presName="cycle" presStyleCnt="0"/>
      <dgm:spPr/>
    </dgm:pt>
    <dgm:pt modelId="{FEE6EAF9-1B14-4885-A362-446BB10568B3}" type="pres">
      <dgm:prSet presAssocID="{8E2B33A1-DF54-4287-A70D-984DB4EAB8D1}" presName="centerShape" presStyleCnt="0"/>
      <dgm:spPr/>
    </dgm:pt>
    <dgm:pt modelId="{3B5A743B-359C-421C-A1B0-571A644C5C2E}" type="pres">
      <dgm:prSet presAssocID="{8E2B33A1-DF54-4287-A70D-984DB4EAB8D1}" presName="connSite" presStyleLbl="node1" presStyleIdx="0" presStyleCnt="4"/>
      <dgm:spPr/>
    </dgm:pt>
    <dgm:pt modelId="{596BFB26-2A49-4B8F-9501-30B0CC0C1F08}" type="pres">
      <dgm:prSet presAssocID="{8E2B33A1-DF54-4287-A70D-984DB4EAB8D1}"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a:solidFill>
            <a:srgbClr val="668536"/>
          </a:solidFill>
        </a:ln>
      </dgm:spPr>
    </dgm:pt>
    <dgm:pt modelId="{4C69597F-1AEE-4303-8FA8-F1FF4BD13199}" type="pres">
      <dgm:prSet presAssocID="{7A85DB5B-D253-4EA5-A715-5E3B86D6B0FC}" presName="Name25" presStyleLbl="parChTrans1D1" presStyleIdx="0" presStyleCnt="3"/>
      <dgm:spPr/>
    </dgm:pt>
    <dgm:pt modelId="{BEBE8D3D-569F-4DCB-94F9-AA82323E8219}" type="pres">
      <dgm:prSet presAssocID="{F3B0417B-26FE-40D7-98CC-50D330145CDB}" presName="node" presStyleCnt="0"/>
      <dgm:spPr/>
    </dgm:pt>
    <dgm:pt modelId="{F7344178-0442-4F45-8C01-A60A7878D023}" type="pres">
      <dgm:prSet presAssocID="{F3B0417B-26FE-40D7-98CC-50D330145CDB}" presName="parentNode" presStyleLbl="node1" presStyleIdx="1" presStyleCnt="4">
        <dgm:presLayoutVars>
          <dgm:chMax val="1"/>
          <dgm:bulletEnabled val="1"/>
        </dgm:presLayoutVars>
      </dgm:prSet>
      <dgm:spPr/>
    </dgm:pt>
    <dgm:pt modelId="{6ED2AEFC-7BF4-4C3F-9F7B-9F9F223E7F17}" type="pres">
      <dgm:prSet presAssocID="{F3B0417B-26FE-40D7-98CC-50D330145CDB}" presName="childNode" presStyleLbl="revTx" presStyleIdx="0" presStyleCnt="2">
        <dgm:presLayoutVars>
          <dgm:bulletEnabled val="1"/>
        </dgm:presLayoutVars>
      </dgm:prSet>
      <dgm:spPr/>
    </dgm:pt>
    <dgm:pt modelId="{017D96F2-E22D-495A-A699-1E24342639C0}" type="pres">
      <dgm:prSet presAssocID="{C257AC4E-80E6-4BDD-86FE-D31D6C86494C}" presName="Name25" presStyleLbl="parChTrans1D1" presStyleIdx="1" presStyleCnt="3"/>
      <dgm:spPr/>
    </dgm:pt>
    <dgm:pt modelId="{73FF1B21-9C98-438F-975B-3D6013E59CB0}" type="pres">
      <dgm:prSet presAssocID="{137ECB33-138B-4DEB-93F8-BD43825075D1}" presName="node" presStyleCnt="0"/>
      <dgm:spPr/>
    </dgm:pt>
    <dgm:pt modelId="{03C39132-8056-46CA-8902-039358306742}" type="pres">
      <dgm:prSet presAssocID="{137ECB33-138B-4DEB-93F8-BD43825075D1}" presName="parentNode" presStyleLbl="node1" presStyleIdx="2" presStyleCnt="4">
        <dgm:presLayoutVars>
          <dgm:chMax val="1"/>
          <dgm:bulletEnabled val="1"/>
        </dgm:presLayoutVars>
      </dgm:prSet>
      <dgm:spPr/>
    </dgm:pt>
    <dgm:pt modelId="{76ADB283-9634-45C9-9E4E-55AB0A3B6918}" type="pres">
      <dgm:prSet presAssocID="{137ECB33-138B-4DEB-93F8-BD43825075D1}" presName="childNode" presStyleLbl="revTx" presStyleIdx="1" presStyleCnt="2">
        <dgm:presLayoutVars>
          <dgm:bulletEnabled val="1"/>
        </dgm:presLayoutVars>
      </dgm:prSet>
      <dgm:spPr/>
    </dgm:pt>
    <dgm:pt modelId="{3DE46035-ACCF-425B-BE81-3B02A6F55D57}" type="pres">
      <dgm:prSet presAssocID="{17EF8326-BBDE-45B7-8429-61421EFA085B}" presName="Name25" presStyleLbl="parChTrans1D1" presStyleIdx="2" presStyleCnt="3"/>
      <dgm:spPr/>
    </dgm:pt>
    <dgm:pt modelId="{FD89DFE7-9B96-42F5-B458-11A4AC9DA367}" type="pres">
      <dgm:prSet presAssocID="{CC6CDBB1-7236-427B-89A9-2CA9B77F3C81}" presName="node" presStyleCnt="0"/>
      <dgm:spPr/>
    </dgm:pt>
    <dgm:pt modelId="{2AAE5E70-7586-480A-BD71-BD0596508AAB}" type="pres">
      <dgm:prSet presAssocID="{CC6CDBB1-7236-427B-89A9-2CA9B77F3C81}" presName="parentNode" presStyleLbl="node1" presStyleIdx="3" presStyleCnt="4">
        <dgm:presLayoutVars>
          <dgm:chMax val="1"/>
          <dgm:bulletEnabled val="1"/>
        </dgm:presLayoutVars>
      </dgm:prSet>
      <dgm:spPr/>
    </dgm:pt>
    <dgm:pt modelId="{A11A66F1-F351-42E6-BB4D-2882C6C2E9F9}" type="pres">
      <dgm:prSet presAssocID="{CC6CDBB1-7236-427B-89A9-2CA9B77F3C81}" presName="childNode" presStyleLbl="revTx" presStyleIdx="1" presStyleCnt="2">
        <dgm:presLayoutVars>
          <dgm:bulletEnabled val="1"/>
        </dgm:presLayoutVars>
      </dgm:prSet>
      <dgm:spPr/>
    </dgm:pt>
  </dgm:ptLst>
  <dgm:cxnLst>
    <dgm:cxn modelId="{89C55928-79AA-4495-A93D-F054F29BA7B8}" srcId="{8E2B33A1-DF54-4287-A70D-984DB4EAB8D1}" destId="{CC6CDBB1-7236-427B-89A9-2CA9B77F3C81}" srcOrd="2" destOrd="0" parTransId="{17EF8326-BBDE-45B7-8429-61421EFA085B}" sibTransId="{FB7C6051-E943-44E3-8F63-120BFA1E2114}"/>
    <dgm:cxn modelId="{F44F0030-167C-4CBB-9F86-A5329FB56AB6}" type="presOf" srcId="{5A9EE1EC-77BD-4C4B-98EF-18D5B39523AD}" destId="{76ADB283-9634-45C9-9E4E-55AB0A3B6918}" srcOrd="0" destOrd="0" presId="urn:microsoft.com/office/officeart/2005/8/layout/radial2"/>
    <dgm:cxn modelId="{BE8FA349-C71F-4319-94B4-E12185ED56F6}" type="presOf" srcId="{C257AC4E-80E6-4BDD-86FE-D31D6C86494C}" destId="{017D96F2-E22D-495A-A699-1E24342639C0}" srcOrd="0" destOrd="0" presId="urn:microsoft.com/office/officeart/2005/8/layout/radial2"/>
    <dgm:cxn modelId="{B461804C-9063-4D3B-BBD8-3EE73EE2D7AF}" type="presOf" srcId="{137ECB33-138B-4DEB-93F8-BD43825075D1}" destId="{03C39132-8056-46CA-8902-039358306742}" srcOrd="0" destOrd="0" presId="urn:microsoft.com/office/officeart/2005/8/layout/radial2"/>
    <dgm:cxn modelId="{C6A2C36C-8A8D-4FEA-B9F7-A447C925C56D}" srcId="{8E2B33A1-DF54-4287-A70D-984DB4EAB8D1}" destId="{137ECB33-138B-4DEB-93F8-BD43825075D1}" srcOrd="1" destOrd="0" parTransId="{C257AC4E-80E6-4BDD-86FE-D31D6C86494C}" sibTransId="{0CF76658-254C-4E19-885E-63F50C890AA6}"/>
    <dgm:cxn modelId="{E57F3777-01FB-4298-85F1-78033666F6ED}" type="presOf" srcId="{8E2B33A1-DF54-4287-A70D-984DB4EAB8D1}" destId="{94802F4B-DE63-4C10-8E5D-AFCC35BBBFDC}" srcOrd="0" destOrd="0" presId="urn:microsoft.com/office/officeart/2005/8/layout/radial2"/>
    <dgm:cxn modelId="{4D3B3F79-2015-48B2-B348-22A6813E539C}" type="presOf" srcId="{F3B0417B-26FE-40D7-98CC-50D330145CDB}" destId="{F7344178-0442-4F45-8C01-A60A7878D023}" srcOrd="0" destOrd="0" presId="urn:microsoft.com/office/officeart/2005/8/layout/radial2"/>
    <dgm:cxn modelId="{122F3B80-DD2D-40C6-8C05-BEC3C6230399}" srcId="{8E2B33A1-DF54-4287-A70D-984DB4EAB8D1}" destId="{F3B0417B-26FE-40D7-98CC-50D330145CDB}" srcOrd="0" destOrd="0" parTransId="{7A85DB5B-D253-4EA5-A715-5E3B86D6B0FC}" sibTransId="{6F598D3D-39A5-4F50-B327-DFE2E26A9175}"/>
    <dgm:cxn modelId="{93430E8C-AD22-4E7C-92F2-A8B123B76E83}" type="presOf" srcId="{CC6CDBB1-7236-427B-89A9-2CA9B77F3C81}" destId="{2AAE5E70-7586-480A-BD71-BD0596508AAB}" srcOrd="0" destOrd="0" presId="urn:microsoft.com/office/officeart/2005/8/layout/radial2"/>
    <dgm:cxn modelId="{7D460993-6087-4F83-A23D-95A71109C99F}" srcId="{137ECB33-138B-4DEB-93F8-BD43825075D1}" destId="{5A9EE1EC-77BD-4C4B-98EF-18D5B39523AD}" srcOrd="0" destOrd="0" parTransId="{85B9B3C7-503A-4403-9D3A-1CBD76D6A995}" sibTransId="{AC6D1DCA-7C67-4FDF-8D23-D3A48700D4A0}"/>
    <dgm:cxn modelId="{21C21AD6-F1A6-414B-B072-39C9FFDC79C1}" srcId="{F3B0417B-26FE-40D7-98CC-50D330145CDB}" destId="{6FFCFF98-BC04-4D78-A11B-1811A2800215}" srcOrd="0" destOrd="0" parTransId="{E9F88B1B-7A05-4404-8E29-2180D27F753E}" sibTransId="{DC039637-F2BB-4697-85AF-3EFCC935C2C8}"/>
    <dgm:cxn modelId="{C11747DB-4896-41FA-B711-C149360F9C0D}" type="presOf" srcId="{7A85DB5B-D253-4EA5-A715-5E3B86D6B0FC}" destId="{4C69597F-1AEE-4303-8FA8-F1FF4BD13199}" srcOrd="0" destOrd="0" presId="urn:microsoft.com/office/officeart/2005/8/layout/radial2"/>
    <dgm:cxn modelId="{8B2657DD-38C0-49D5-8858-8488E935957E}" type="presOf" srcId="{17EF8326-BBDE-45B7-8429-61421EFA085B}" destId="{3DE46035-ACCF-425B-BE81-3B02A6F55D57}" srcOrd="0" destOrd="0" presId="urn:microsoft.com/office/officeart/2005/8/layout/radial2"/>
    <dgm:cxn modelId="{1A5BD0F5-41D8-47B0-BEB8-1BC098DB7967}" type="presOf" srcId="{6FFCFF98-BC04-4D78-A11B-1811A2800215}" destId="{6ED2AEFC-7BF4-4C3F-9F7B-9F9F223E7F17}" srcOrd="0" destOrd="0" presId="urn:microsoft.com/office/officeart/2005/8/layout/radial2"/>
    <dgm:cxn modelId="{D87BDF1A-19E4-4BE2-AAB9-99B53C64F7E8}" type="presParOf" srcId="{94802F4B-DE63-4C10-8E5D-AFCC35BBBFDC}" destId="{2D907A82-C572-4975-9A15-E06A6F140800}" srcOrd="0" destOrd="0" presId="urn:microsoft.com/office/officeart/2005/8/layout/radial2"/>
    <dgm:cxn modelId="{628B7AE4-4BBD-4430-836E-8A5CB1CBDC66}" type="presParOf" srcId="{2D907A82-C572-4975-9A15-E06A6F140800}" destId="{FEE6EAF9-1B14-4885-A362-446BB10568B3}" srcOrd="0" destOrd="0" presId="urn:microsoft.com/office/officeart/2005/8/layout/radial2"/>
    <dgm:cxn modelId="{1DA4E9D7-2B61-4DB7-8328-AB65CE625FEA}" type="presParOf" srcId="{FEE6EAF9-1B14-4885-A362-446BB10568B3}" destId="{3B5A743B-359C-421C-A1B0-571A644C5C2E}" srcOrd="0" destOrd="0" presId="urn:microsoft.com/office/officeart/2005/8/layout/radial2"/>
    <dgm:cxn modelId="{2201AA73-B61E-47C9-A9C6-EE4A662414DC}" type="presParOf" srcId="{FEE6EAF9-1B14-4885-A362-446BB10568B3}" destId="{596BFB26-2A49-4B8F-9501-30B0CC0C1F08}" srcOrd="1" destOrd="0" presId="urn:microsoft.com/office/officeart/2005/8/layout/radial2"/>
    <dgm:cxn modelId="{A53B5F5D-53BD-47B2-87F9-88EF29CE90AC}" type="presParOf" srcId="{2D907A82-C572-4975-9A15-E06A6F140800}" destId="{4C69597F-1AEE-4303-8FA8-F1FF4BD13199}" srcOrd="1" destOrd="0" presId="urn:microsoft.com/office/officeart/2005/8/layout/radial2"/>
    <dgm:cxn modelId="{F896D7A8-E87D-41B1-A928-275D9A470A4E}" type="presParOf" srcId="{2D907A82-C572-4975-9A15-E06A6F140800}" destId="{BEBE8D3D-569F-4DCB-94F9-AA82323E8219}" srcOrd="2" destOrd="0" presId="urn:microsoft.com/office/officeart/2005/8/layout/radial2"/>
    <dgm:cxn modelId="{FA695121-DFC7-4E5D-922B-B561BB16C576}" type="presParOf" srcId="{BEBE8D3D-569F-4DCB-94F9-AA82323E8219}" destId="{F7344178-0442-4F45-8C01-A60A7878D023}" srcOrd="0" destOrd="0" presId="urn:microsoft.com/office/officeart/2005/8/layout/radial2"/>
    <dgm:cxn modelId="{DD0CDF0E-6A69-4112-8429-957FA67E68EB}" type="presParOf" srcId="{BEBE8D3D-569F-4DCB-94F9-AA82323E8219}" destId="{6ED2AEFC-7BF4-4C3F-9F7B-9F9F223E7F17}" srcOrd="1" destOrd="0" presId="urn:microsoft.com/office/officeart/2005/8/layout/radial2"/>
    <dgm:cxn modelId="{F7F5A0B5-CA84-446F-B05F-3F505FD178D6}" type="presParOf" srcId="{2D907A82-C572-4975-9A15-E06A6F140800}" destId="{017D96F2-E22D-495A-A699-1E24342639C0}" srcOrd="3" destOrd="0" presId="urn:microsoft.com/office/officeart/2005/8/layout/radial2"/>
    <dgm:cxn modelId="{B9C5C11E-6F6F-45E8-87AB-805A35EEA66A}" type="presParOf" srcId="{2D907A82-C572-4975-9A15-E06A6F140800}" destId="{73FF1B21-9C98-438F-975B-3D6013E59CB0}" srcOrd="4" destOrd="0" presId="urn:microsoft.com/office/officeart/2005/8/layout/radial2"/>
    <dgm:cxn modelId="{7AE7EB5F-AD54-4B18-84CD-62F6BE32C63C}" type="presParOf" srcId="{73FF1B21-9C98-438F-975B-3D6013E59CB0}" destId="{03C39132-8056-46CA-8902-039358306742}" srcOrd="0" destOrd="0" presId="urn:microsoft.com/office/officeart/2005/8/layout/radial2"/>
    <dgm:cxn modelId="{6C7A0900-4011-41C4-9606-F30E18547648}" type="presParOf" srcId="{73FF1B21-9C98-438F-975B-3D6013E59CB0}" destId="{76ADB283-9634-45C9-9E4E-55AB0A3B6918}" srcOrd="1" destOrd="0" presId="urn:microsoft.com/office/officeart/2005/8/layout/radial2"/>
    <dgm:cxn modelId="{E2A05DAE-09AD-4832-85F2-09E81312E61F}" type="presParOf" srcId="{2D907A82-C572-4975-9A15-E06A6F140800}" destId="{3DE46035-ACCF-425B-BE81-3B02A6F55D57}" srcOrd="5" destOrd="0" presId="urn:microsoft.com/office/officeart/2005/8/layout/radial2"/>
    <dgm:cxn modelId="{850F731C-B1E3-4DC3-8ECC-735F97983DF5}" type="presParOf" srcId="{2D907A82-C572-4975-9A15-E06A6F140800}" destId="{FD89DFE7-9B96-42F5-B458-11A4AC9DA367}" srcOrd="6" destOrd="0" presId="urn:microsoft.com/office/officeart/2005/8/layout/radial2"/>
    <dgm:cxn modelId="{29EB9B25-3EBE-4ECC-8AFE-DF4985F66E54}" type="presParOf" srcId="{FD89DFE7-9B96-42F5-B458-11A4AC9DA367}" destId="{2AAE5E70-7586-480A-BD71-BD0596508AAB}" srcOrd="0" destOrd="0" presId="urn:microsoft.com/office/officeart/2005/8/layout/radial2"/>
    <dgm:cxn modelId="{7063F72D-78BE-41BA-ABAE-2BAB86A5DDBC}" type="presParOf" srcId="{FD89DFE7-9B96-42F5-B458-11A4AC9DA367}" destId="{A11A66F1-F351-42E6-BB4D-2882C6C2E9F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2F57E0-2B01-4C8A-BB73-81A2FC2CCD07}"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CA"/>
        </a:p>
      </dgm:t>
    </dgm:pt>
    <dgm:pt modelId="{AEA06283-9D22-4EA9-814C-4BC2C4F35F2E}">
      <dgm:prSet phldrT="[Text]"/>
      <dgm:spPr>
        <a:solidFill>
          <a:srgbClr val="5B99CC"/>
        </a:solidFill>
        <a:ln>
          <a:solidFill>
            <a:srgbClr val="3B3838"/>
          </a:solidFill>
        </a:ln>
      </dgm:spPr>
      <dgm:t>
        <a:bodyPr/>
        <a:lstStyle/>
        <a:p>
          <a:pPr algn="ctr"/>
          <a:r>
            <a:rPr lang="en-CA" dirty="0"/>
            <a:t>Aqueous NOM</a:t>
          </a:r>
        </a:p>
      </dgm:t>
    </dgm:pt>
    <dgm:pt modelId="{ABFB3645-D800-44A3-8DDA-422BF0DA7440}" type="parTrans" cxnId="{F144A101-2A71-4588-A755-76AFFA2FF8E0}">
      <dgm:prSet/>
      <dgm:spPr/>
      <dgm:t>
        <a:bodyPr/>
        <a:lstStyle/>
        <a:p>
          <a:endParaRPr lang="en-CA"/>
        </a:p>
      </dgm:t>
    </dgm:pt>
    <dgm:pt modelId="{5C86C89A-C307-4157-B05F-208907E87821}" type="sibTrans" cxnId="{F144A101-2A71-4588-A755-76AFFA2FF8E0}">
      <dgm:prSet/>
      <dgm:spPr/>
      <dgm:t>
        <a:bodyPr/>
        <a:lstStyle/>
        <a:p>
          <a:endParaRPr lang="en-CA"/>
        </a:p>
      </dgm:t>
    </dgm:pt>
    <dgm:pt modelId="{D5B0D2EA-88AC-41D3-B6A1-3E527321E33F}">
      <dgm:prSet phldrT="[Text]" custT="1"/>
      <dgm:spPr/>
      <dgm:t>
        <a:bodyPr/>
        <a:lstStyle/>
        <a:p>
          <a:pPr algn="ctr">
            <a:buNone/>
          </a:pPr>
          <a:r>
            <a:rPr lang="en-CA" sz="1600" dirty="0">
              <a:solidFill>
                <a:schemeClr val="bg1"/>
              </a:solidFill>
            </a:rPr>
            <a:t>Transport</a:t>
          </a:r>
        </a:p>
      </dgm:t>
    </dgm:pt>
    <dgm:pt modelId="{54243194-4E00-49F6-AE2F-BC01B1B04AD2}" type="parTrans" cxnId="{0247E5EE-505D-4407-8C6C-B2F695C0FD88}">
      <dgm:prSet/>
      <dgm:spPr/>
      <dgm:t>
        <a:bodyPr/>
        <a:lstStyle/>
        <a:p>
          <a:endParaRPr lang="en-CA"/>
        </a:p>
      </dgm:t>
    </dgm:pt>
    <dgm:pt modelId="{3650ED9B-246F-44D8-B558-0AD369D4ADA9}" type="sibTrans" cxnId="{0247E5EE-505D-4407-8C6C-B2F695C0FD88}">
      <dgm:prSet/>
      <dgm:spPr/>
      <dgm:t>
        <a:bodyPr/>
        <a:lstStyle/>
        <a:p>
          <a:endParaRPr lang="en-CA"/>
        </a:p>
      </dgm:t>
    </dgm:pt>
    <dgm:pt modelId="{AD92BDCF-AF6E-4325-86AA-00EA319D3098}">
      <dgm:prSet phldrT="[Text]" custT="1"/>
      <dgm:spPr/>
      <dgm:t>
        <a:bodyPr/>
        <a:lstStyle/>
        <a:p>
          <a:pPr algn="ctr"/>
          <a:r>
            <a:rPr lang="en-CA" sz="1600" dirty="0">
              <a:solidFill>
                <a:schemeClr val="bg1"/>
              </a:solidFill>
            </a:rPr>
            <a:t>DBP-FP</a:t>
          </a:r>
        </a:p>
      </dgm:t>
    </dgm:pt>
    <dgm:pt modelId="{808BB2F6-0FB1-47B1-812C-5D6C371EC3D0}" type="parTrans" cxnId="{983F79C2-4DE3-40BE-8C09-7CD1687C3AF7}">
      <dgm:prSet/>
      <dgm:spPr/>
      <dgm:t>
        <a:bodyPr/>
        <a:lstStyle/>
        <a:p>
          <a:endParaRPr lang="en-CA"/>
        </a:p>
      </dgm:t>
    </dgm:pt>
    <dgm:pt modelId="{AABFDC8D-C2A4-4E24-8E69-B60EEB425B79}" type="sibTrans" cxnId="{983F79C2-4DE3-40BE-8C09-7CD1687C3AF7}">
      <dgm:prSet/>
      <dgm:spPr/>
      <dgm:t>
        <a:bodyPr/>
        <a:lstStyle/>
        <a:p>
          <a:endParaRPr lang="en-CA"/>
        </a:p>
      </dgm:t>
    </dgm:pt>
    <dgm:pt modelId="{DC021518-C0C9-4274-861A-3A81B04551F0}">
      <dgm:prSet phldrT="[Text]" custT="1"/>
      <dgm:spPr/>
      <dgm:t>
        <a:bodyPr/>
        <a:lstStyle/>
        <a:p>
          <a:pPr algn="ctr"/>
          <a:r>
            <a:rPr lang="en-CA" sz="1600" dirty="0">
              <a:solidFill>
                <a:schemeClr val="bg1"/>
              </a:solidFill>
            </a:rPr>
            <a:t>Nutrient source</a:t>
          </a:r>
        </a:p>
      </dgm:t>
    </dgm:pt>
    <dgm:pt modelId="{62D986CF-B643-44EF-89A8-DCCC6C9C507E}" type="parTrans" cxnId="{8D1A6755-A6F4-4664-9E11-59FA2AA6A93F}">
      <dgm:prSet/>
      <dgm:spPr/>
      <dgm:t>
        <a:bodyPr/>
        <a:lstStyle/>
        <a:p>
          <a:endParaRPr lang="en-CA"/>
        </a:p>
      </dgm:t>
    </dgm:pt>
    <dgm:pt modelId="{DB0B99BF-E3A8-49EC-8E5D-A875FD60C590}" type="sibTrans" cxnId="{8D1A6755-A6F4-4664-9E11-59FA2AA6A93F}">
      <dgm:prSet/>
      <dgm:spPr/>
      <dgm:t>
        <a:bodyPr/>
        <a:lstStyle/>
        <a:p>
          <a:endParaRPr lang="en-CA"/>
        </a:p>
      </dgm:t>
    </dgm:pt>
    <dgm:pt modelId="{88094E02-2E6D-497A-AD3B-B70E9AA34B67}">
      <dgm:prSet phldrT="[Text]" custT="1"/>
      <dgm:spPr/>
      <dgm:t>
        <a:bodyPr/>
        <a:lstStyle/>
        <a:p>
          <a:pPr algn="ctr"/>
          <a:r>
            <a:rPr lang="en-CA" sz="1600" dirty="0">
              <a:solidFill>
                <a:schemeClr val="bg1"/>
              </a:solidFill>
            </a:rPr>
            <a:t>Treatment challenges</a:t>
          </a:r>
        </a:p>
      </dgm:t>
    </dgm:pt>
    <dgm:pt modelId="{3EAAD2AC-2B86-4C6B-B37C-40CACD18A98F}" type="parTrans" cxnId="{F2451349-EA13-4CD6-BB69-5946E5C39F05}">
      <dgm:prSet/>
      <dgm:spPr/>
      <dgm:t>
        <a:bodyPr/>
        <a:lstStyle/>
        <a:p>
          <a:endParaRPr lang="en-CA"/>
        </a:p>
      </dgm:t>
    </dgm:pt>
    <dgm:pt modelId="{43584A7D-D7BC-4738-AAD7-31A3692B9C13}" type="sibTrans" cxnId="{F2451349-EA13-4CD6-BB69-5946E5C39F05}">
      <dgm:prSet/>
      <dgm:spPr/>
      <dgm:t>
        <a:bodyPr/>
        <a:lstStyle/>
        <a:p>
          <a:endParaRPr lang="en-CA"/>
        </a:p>
      </dgm:t>
    </dgm:pt>
    <dgm:pt modelId="{8CDBB080-72FF-491D-91CB-4E04A3A7955A}" type="pres">
      <dgm:prSet presAssocID="{2D2F57E0-2B01-4C8A-BB73-81A2FC2CCD07}" presName="Name0" presStyleCnt="0">
        <dgm:presLayoutVars>
          <dgm:chMax val="1"/>
          <dgm:chPref val="1"/>
          <dgm:dir/>
          <dgm:resizeHandles/>
        </dgm:presLayoutVars>
      </dgm:prSet>
      <dgm:spPr/>
    </dgm:pt>
    <dgm:pt modelId="{CB7BF6CA-A975-4217-841D-D6EBBF1669C8}" type="pres">
      <dgm:prSet presAssocID="{AEA06283-9D22-4EA9-814C-4BC2C4F35F2E}" presName="Parent" presStyleLbl="node1" presStyleIdx="0" presStyleCnt="2">
        <dgm:presLayoutVars>
          <dgm:chMax val="4"/>
          <dgm:chPref val="3"/>
        </dgm:presLayoutVars>
      </dgm:prSet>
      <dgm:spPr/>
    </dgm:pt>
    <dgm:pt modelId="{404B30C9-8110-412C-8AC8-BE6F1D8678B1}" type="pres">
      <dgm:prSet presAssocID="{D5B0D2EA-88AC-41D3-B6A1-3E527321E33F}" presName="Accent" presStyleLbl="node1" presStyleIdx="1" presStyleCnt="2"/>
      <dgm:spPr>
        <a:solidFill>
          <a:srgbClr val="668536"/>
        </a:solidFill>
        <a:ln>
          <a:noFill/>
        </a:ln>
      </dgm:spPr>
    </dgm:pt>
    <dgm:pt modelId="{3B89B52A-0BB5-4B8B-9DD4-36EF0649A279}" type="pres">
      <dgm:prSet presAssocID="{D5B0D2EA-88AC-41D3-B6A1-3E527321E33F}" presName="Image1" presStyleLbl="fgImgPlace1" presStyleIdx="0" presStyleCnt="4"/>
      <dgm:spPr>
        <a:solidFill>
          <a:srgbClr val="09A4D2"/>
        </a:solidFill>
        <a:ln>
          <a:solidFill>
            <a:srgbClr val="3B3838"/>
          </a:solidFill>
        </a:ln>
      </dgm:spPr>
    </dgm:pt>
    <dgm:pt modelId="{747A1D4A-BB0A-4C13-A109-28C548299B52}" type="pres">
      <dgm:prSet presAssocID="{D5B0D2EA-88AC-41D3-B6A1-3E527321E33F}" presName="Child1" presStyleLbl="revTx" presStyleIdx="0" presStyleCnt="4" custScaleX="72584" custScaleY="98255" custLinFactNeighborX="-91239" custLinFactNeighborY="0">
        <dgm:presLayoutVars>
          <dgm:chMax val="0"/>
          <dgm:chPref val="0"/>
          <dgm:bulletEnabled val="1"/>
        </dgm:presLayoutVars>
      </dgm:prSet>
      <dgm:spPr/>
    </dgm:pt>
    <dgm:pt modelId="{40C703DC-BA61-42CC-8609-98E2BC7F40AB}" type="pres">
      <dgm:prSet presAssocID="{AD92BDCF-AF6E-4325-86AA-00EA319D3098}" presName="Image2" presStyleCnt="0"/>
      <dgm:spPr/>
    </dgm:pt>
    <dgm:pt modelId="{282911AF-AD20-44C6-BCCE-2553ABBD06CD}" type="pres">
      <dgm:prSet presAssocID="{AD92BDCF-AF6E-4325-86AA-00EA319D3098}" presName="Image" presStyleLbl="fgImgPlace1" presStyleIdx="1" presStyleCnt="4"/>
      <dgm:spPr>
        <a:solidFill>
          <a:srgbClr val="09A4D2"/>
        </a:solidFill>
        <a:ln>
          <a:solidFill>
            <a:srgbClr val="3B3838"/>
          </a:solidFill>
        </a:ln>
      </dgm:spPr>
    </dgm:pt>
    <dgm:pt modelId="{B393D30E-58A7-4836-864C-3085E8BBE2D8}" type="pres">
      <dgm:prSet presAssocID="{AD92BDCF-AF6E-4325-86AA-00EA319D3098}" presName="Child2" presStyleLbl="revTx" presStyleIdx="1" presStyleCnt="4" custScaleX="73673" custLinFactNeighborX="-91240" custLinFactNeighborY="-391">
        <dgm:presLayoutVars>
          <dgm:chMax val="0"/>
          <dgm:chPref val="0"/>
          <dgm:bulletEnabled val="1"/>
        </dgm:presLayoutVars>
      </dgm:prSet>
      <dgm:spPr/>
    </dgm:pt>
    <dgm:pt modelId="{78886880-06FF-49CA-8C9F-086EC6D82242}" type="pres">
      <dgm:prSet presAssocID="{DC021518-C0C9-4274-861A-3A81B04551F0}" presName="Image3" presStyleCnt="0"/>
      <dgm:spPr/>
    </dgm:pt>
    <dgm:pt modelId="{15DC9715-602E-4712-9FAC-6F414D364639}" type="pres">
      <dgm:prSet presAssocID="{DC021518-C0C9-4274-861A-3A81B04551F0}" presName="Image" presStyleLbl="fgImgPlace1" presStyleIdx="2" presStyleCnt="4"/>
      <dgm:spPr>
        <a:solidFill>
          <a:srgbClr val="09A4D2"/>
        </a:solidFill>
        <a:ln>
          <a:solidFill>
            <a:srgbClr val="3B3838"/>
          </a:solidFill>
        </a:ln>
      </dgm:spPr>
    </dgm:pt>
    <dgm:pt modelId="{B3CE6D96-8645-43F8-AE99-A2688B148658}" type="pres">
      <dgm:prSet presAssocID="{DC021518-C0C9-4274-861A-3A81B04551F0}" presName="Child3" presStyleLbl="revTx" presStyleIdx="2" presStyleCnt="4" custScaleX="70714" custLinFactNeighborX="-92009" custLinFactNeighborY="2120">
        <dgm:presLayoutVars>
          <dgm:chMax val="0"/>
          <dgm:chPref val="0"/>
          <dgm:bulletEnabled val="1"/>
        </dgm:presLayoutVars>
      </dgm:prSet>
      <dgm:spPr/>
    </dgm:pt>
    <dgm:pt modelId="{DA6FF456-DCCB-4762-AAB4-FFBCC57CE050}" type="pres">
      <dgm:prSet presAssocID="{88094E02-2E6D-497A-AD3B-B70E9AA34B67}" presName="Image4" presStyleCnt="0"/>
      <dgm:spPr/>
    </dgm:pt>
    <dgm:pt modelId="{22601524-44A5-4D0B-A09B-15AA7D9A70F0}" type="pres">
      <dgm:prSet presAssocID="{88094E02-2E6D-497A-AD3B-B70E9AA34B67}" presName="Image" presStyleLbl="fgImgPlace1" presStyleIdx="3" presStyleCnt="4"/>
      <dgm:spPr>
        <a:solidFill>
          <a:srgbClr val="09A4D2"/>
        </a:solidFill>
        <a:ln>
          <a:solidFill>
            <a:srgbClr val="3B3838"/>
          </a:solidFill>
        </a:ln>
      </dgm:spPr>
    </dgm:pt>
    <dgm:pt modelId="{BA39058E-8E78-4B72-87FA-A46A5CCFB99A}" type="pres">
      <dgm:prSet presAssocID="{88094E02-2E6D-497A-AD3B-B70E9AA34B67}" presName="Child4" presStyleLbl="revTx" presStyleIdx="3" presStyleCnt="4" custScaleX="72199" custLinFactNeighborX="-91836">
        <dgm:presLayoutVars>
          <dgm:chMax val="0"/>
          <dgm:chPref val="0"/>
          <dgm:bulletEnabled val="1"/>
        </dgm:presLayoutVars>
      </dgm:prSet>
      <dgm:spPr/>
    </dgm:pt>
  </dgm:ptLst>
  <dgm:cxnLst>
    <dgm:cxn modelId="{F144A101-2A71-4588-A755-76AFFA2FF8E0}" srcId="{2D2F57E0-2B01-4C8A-BB73-81A2FC2CCD07}" destId="{AEA06283-9D22-4EA9-814C-4BC2C4F35F2E}" srcOrd="0" destOrd="0" parTransId="{ABFB3645-D800-44A3-8DDA-422BF0DA7440}" sibTransId="{5C86C89A-C307-4157-B05F-208907E87821}"/>
    <dgm:cxn modelId="{DC7C1904-5F2B-4F06-A6EE-F108F7289A3A}" type="presOf" srcId="{D5B0D2EA-88AC-41D3-B6A1-3E527321E33F}" destId="{747A1D4A-BB0A-4C13-A109-28C548299B52}" srcOrd="0" destOrd="0" presId="urn:microsoft.com/office/officeart/2011/layout/RadialPictureList"/>
    <dgm:cxn modelId="{F2451349-EA13-4CD6-BB69-5946E5C39F05}" srcId="{AEA06283-9D22-4EA9-814C-4BC2C4F35F2E}" destId="{88094E02-2E6D-497A-AD3B-B70E9AA34B67}" srcOrd="3" destOrd="0" parTransId="{3EAAD2AC-2B86-4C6B-B37C-40CACD18A98F}" sibTransId="{43584A7D-D7BC-4738-AAD7-31A3692B9C13}"/>
    <dgm:cxn modelId="{CD7EC74E-DF23-41BA-8099-C1EE06E7DBB6}" type="presOf" srcId="{2D2F57E0-2B01-4C8A-BB73-81A2FC2CCD07}" destId="{8CDBB080-72FF-491D-91CB-4E04A3A7955A}" srcOrd="0" destOrd="0" presId="urn:microsoft.com/office/officeart/2011/layout/RadialPictureList"/>
    <dgm:cxn modelId="{8D1A6755-A6F4-4664-9E11-59FA2AA6A93F}" srcId="{AEA06283-9D22-4EA9-814C-4BC2C4F35F2E}" destId="{DC021518-C0C9-4274-861A-3A81B04551F0}" srcOrd="2" destOrd="0" parTransId="{62D986CF-B643-44EF-89A8-DCCC6C9C507E}" sibTransId="{DB0B99BF-E3A8-49EC-8E5D-A875FD60C590}"/>
    <dgm:cxn modelId="{379C7075-3270-4FB6-BC10-6A4673CF8227}" type="presOf" srcId="{AEA06283-9D22-4EA9-814C-4BC2C4F35F2E}" destId="{CB7BF6CA-A975-4217-841D-D6EBBF1669C8}" srcOrd="0" destOrd="0" presId="urn:microsoft.com/office/officeart/2011/layout/RadialPictureList"/>
    <dgm:cxn modelId="{BDF9557D-1CCD-4F9F-B6C7-BB4EA2F240CA}" type="presOf" srcId="{DC021518-C0C9-4274-861A-3A81B04551F0}" destId="{B3CE6D96-8645-43F8-AE99-A2688B148658}" srcOrd="0" destOrd="0" presId="urn:microsoft.com/office/officeart/2011/layout/RadialPictureList"/>
    <dgm:cxn modelId="{8383EF89-4535-4C5F-86D1-558F098FE926}" type="presOf" srcId="{AD92BDCF-AF6E-4325-86AA-00EA319D3098}" destId="{B393D30E-58A7-4836-864C-3085E8BBE2D8}" srcOrd="0" destOrd="0" presId="urn:microsoft.com/office/officeart/2011/layout/RadialPictureList"/>
    <dgm:cxn modelId="{0552AFBF-D9E7-4699-8F46-217F31B1FE0F}" type="presOf" srcId="{88094E02-2E6D-497A-AD3B-B70E9AA34B67}" destId="{BA39058E-8E78-4B72-87FA-A46A5CCFB99A}" srcOrd="0" destOrd="0" presId="urn:microsoft.com/office/officeart/2011/layout/RadialPictureList"/>
    <dgm:cxn modelId="{983F79C2-4DE3-40BE-8C09-7CD1687C3AF7}" srcId="{AEA06283-9D22-4EA9-814C-4BC2C4F35F2E}" destId="{AD92BDCF-AF6E-4325-86AA-00EA319D3098}" srcOrd="1" destOrd="0" parTransId="{808BB2F6-0FB1-47B1-812C-5D6C371EC3D0}" sibTransId="{AABFDC8D-C2A4-4E24-8E69-B60EEB425B79}"/>
    <dgm:cxn modelId="{0247E5EE-505D-4407-8C6C-B2F695C0FD88}" srcId="{AEA06283-9D22-4EA9-814C-4BC2C4F35F2E}" destId="{D5B0D2EA-88AC-41D3-B6A1-3E527321E33F}" srcOrd="0" destOrd="0" parTransId="{54243194-4E00-49F6-AE2F-BC01B1B04AD2}" sibTransId="{3650ED9B-246F-44D8-B558-0AD369D4ADA9}"/>
    <dgm:cxn modelId="{63F885CD-89DB-4F9C-93E2-2106F5E3DE29}" type="presParOf" srcId="{8CDBB080-72FF-491D-91CB-4E04A3A7955A}" destId="{CB7BF6CA-A975-4217-841D-D6EBBF1669C8}" srcOrd="0" destOrd="0" presId="urn:microsoft.com/office/officeart/2011/layout/RadialPictureList"/>
    <dgm:cxn modelId="{F256B0D5-C96D-401D-BDA1-401090068E83}" type="presParOf" srcId="{8CDBB080-72FF-491D-91CB-4E04A3A7955A}" destId="{404B30C9-8110-412C-8AC8-BE6F1D8678B1}" srcOrd="1" destOrd="0" presId="urn:microsoft.com/office/officeart/2011/layout/RadialPictureList"/>
    <dgm:cxn modelId="{DFEDE5C9-5905-4CE0-9653-D0433679BF69}" type="presParOf" srcId="{8CDBB080-72FF-491D-91CB-4E04A3A7955A}" destId="{3B89B52A-0BB5-4B8B-9DD4-36EF0649A279}" srcOrd="2" destOrd="0" presId="urn:microsoft.com/office/officeart/2011/layout/RadialPictureList"/>
    <dgm:cxn modelId="{CD242456-B4FE-44DA-899B-13E0EBB1DA94}" type="presParOf" srcId="{8CDBB080-72FF-491D-91CB-4E04A3A7955A}" destId="{747A1D4A-BB0A-4C13-A109-28C548299B52}" srcOrd="3" destOrd="0" presId="urn:microsoft.com/office/officeart/2011/layout/RadialPictureList"/>
    <dgm:cxn modelId="{5FE5CC41-174A-408D-A237-3556A380E9B0}" type="presParOf" srcId="{8CDBB080-72FF-491D-91CB-4E04A3A7955A}" destId="{40C703DC-BA61-42CC-8609-98E2BC7F40AB}" srcOrd="4" destOrd="0" presId="urn:microsoft.com/office/officeart/2011/layout/RadialPictureList"/>
    <dgm:cxn modelId="{CCED64C9-301A-445F-B71D-3D4DC39DAF02}" type="presParOf" srcId="{40C703DC-BA61-42CC-8609-98E2BC7F40AB}" destId="{282911AF-AD20-44C6-BCCE-2553ABBD06CD}" srcOrd="0" destOrd="0" presId="urn:microsoft.com/office/officeart/2011/layout/RadialPictureList"/>
    <dgm:cxn modelId="{24CE50E7-1D8E-43F0-B4CD-062E896712FD}" type="presParOf" srcId="{8CDBB080-72FF-491D-91CB-4E04A3A7955A}" destId="{B393D30E-58A7-4836-864C-3085E8BBE2D8}" srcOrd="5" destOrd="0" presId="urn:microsoft.com/office/officeart/2011/layout/RadialPictureList"/>
    <dgm:cxn modelId="{76C2209C-4E8B-4F36-BC9E-739D065BD0BA}" type="presParOf" srcId="{8CDBB080-72FF-491D-91CB-4E04A3A7955A}" destId="{78886880-06FF-49CA-8C9F-086EC6D82242}" srcOrd="6" destOrd="0" presId="urn:microsoft.com/office/officeart/2011/layout/RadialPictureList"/>
    <dgm:cxn modelId="{5F2F8B65-BDD1-4627-A6DE-19E256DE23AE}" type="presParOf" srcId="{78886880-06FF-49CA-8C9F-086EC6D82242}" destId="{15DC9715-602E-4712-9FAC-6F414D364639}" srcOrd="0" destOrd="0" presId="urn:microsoft.com/office/officeart/2011/layout/RadialPictureList"/>
    <dgm:cxn modelId="{AAAD8785-4872-4393-8547-C05EDAEFBA46}" type="presParOf" srcId="{8CDBB080-72FF-491D-91CB-4E04A3A7955A}" destId="{B3CE6D96-8645-43F8-AE99-A2688B148658}" srcOrd="7" destOrd="0" presId="urn:microsoft.com/office/officeart/2011/layout/RadialPictureList"/>
    <dgm:cxn modelId="{C63C2816-75E2-4AD5-B713-4F8E803E27AC}" type="presParOf" srcId="{8CDBB080-72FF-491D-91CB-4E04A3A7955A}" destId="{DA6FF456-DCCB-4762-AAB4-FFBCC57CE050}" srcOrd="8" destOrd="0" presId="urn:microsoft.com/office/officeart/2011/layout/RadialPictureList"/>
    <dgm:cxn modelId="{B0260161-2FEF-4B50-90FC-EEE58C5C6A31}" type="presParOf" srcId="{DA6FF456-DCCB-4762-AAB4-FFBCC57CE050}" destId="{22601524-44A5-4D0B-A09B-15AA7D9A70F0}" srcOrd="0" destOrd="0" presId="urn:microsoft.com/office/officeart/2011/layout/RadialPictureList"/>
    <dgm:cxn modelId="{743018EA-92B4-45CA-9078-72E7DE691D32}" type="presParOf" srcId="{8CDBB080-72FF-491D-91CB-4E04A3A7955A}" destId="{BA39058E-8E78-4B72-87FA-A46A5CCFB99A}" srcOrd="9" destOrd="0" presId="urn:microsoft.com/office/officeart/2011/layout/RadialPicture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2F57E0-2B01-4C8A-BB73-81A2FC2CCD07}"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CA"/>
        </a:p>
      </dgm:t>
    </dgm:pt>
    <dgm:pt modelId="{AEA06283-9D22-4EA9-814C-4BC2C4F35F2E}">
      <dgm:prSet phldrT="[Text]"/>
      <dgm:spPr>
        <a:solidFill>
          <a:srgbClr val="5B99CC"/>
        </a:solidFill>
        <a:ln>
          <a:solidFill>
            <a:srgbClr val="3B3838"/>
          </a:solidFill>
        </a:ln>
      </dgm:spPr>
      <dgm:t>
        <a:bodyPr/>
        <a:lstStyle/>
        <a:p>
          <a:r>
            <a:rPr lang="en-CA" dirty="0"/>
            <a:t>Source Water Treatability Analyses</a:t>
          </a:r>
        </a:p>
      </dgm:t>
    </dgm:pt>
    <dgm:pt modelId="{ABFB3645-D800-44A3-8DDA-422BF0DA7440}" type="parTrans" cxnId="{F144A101-2A71-4588-A755-76AFFA2FF8E0}">
      <dgm:prSet/>
      <dgm:spPr/>
      <dgm:t>
        <a:bodyPr/>
        <a:lstStyle/>
        <a:p>
          <a:endParaRPr lang="en-CA"/>
        </a:p>
      </dgm:t>
    </dgm:pt>
    <dgm:pt modelId="{5C86C89A-C307-4157-B05F-208907E87821}" type="sibTrans" cxnId="{F144A101-2A71-4588-A755-76AFFA2FF8E0}">
      <dgm:prSet/>
      <dgm:spPr/>
      <dgm:t>
        <a:bodyPr/>
        <a:lstStyle/>
        <a:p>
          <a:endParaRPr lang="en-CA"/>
        </a:p>
      </dgm:t>
    </dgm:pt>
    <dgm:pt modelId="{D5B0D2EA-88AC-41D3-B6A1-3E527321E33F}">
      <dgm:prSet phldrT="[Text]" custT="1"/>
      <dgm:spPr/>
      <dgm:t>
        <a:bodyPr/>
        <a:lstStyle/>
        <a:p>
          <a:pPr algn="ctr">
            <a:buNone/>
          </a:pPr>
          <a:r>
            <a:rPr lang="en-CA" sz="1600" dirty="0">
              <a:solidFill>
                <a:schemeClr val="bg1"/>
              </a:solidFill>
            </a:rPr>
            <a:t>NOM Character</a:t>
          </a:r>
        </a:p>
      </dgm:t>
    </dgm:pt>
    <dgm:pt modelId="{54243194-4E00-49F6-AE2F-BC01B1B04AD2}" type="parTrans" cxnId="{0247E5EE-505D-4407-8C6C-B2F695C0FD88}">
      <dgm:prSet/>
      <dgm:spPr/>
      <dgm:t>
        <a:bodyPr/>
        <a:lstStyle/>
        <a:p>
          <a:endParaRPr lang="en-CA"/>
        </a:p>
      </dgm:t>
    </dgm:pt>
    <dgm:pt modelId="{3650ED9B-246F-44D8-B558-0AD369D4ADA9}" type="sibTrans" cxnId="{0247E5EE-505D-4407-8C6C-B2F695C0FD88}">
      <dgm:prSet/>
      <dgm:spPr/>
      <dgm:t>
        <a:bodyPr/>
        <a:lstStyle/>
        <a:p>
          <a:endParaRPr lang="en-CA"/>
        </a:p>
      </dgm:t>
    </dgm:pt>
    <dgm:pt modelId="{AD92BDCF-AF6E-4325-86AA-00EA319D3098}">
      <dgm:prSet phldrT="[Text]" custT="1"/>
      <dgm:spPr/>
      <dgm:t>
        <a:bodyPr/>
        <a:lstStyle/>
        <a:p>
          <a:pPr algn="ctr"/>
          <a:r>
            <a:rPr lang="en-CA" sz="1600" dirty="0">
              <a:solidFill>
                <a:schemeClr val="bg1"/>
              </a:solidFill>
            </a:rPr>
            <a:t>DBP-FP</a:t>
          </a:r>
        </a:p>
      </dgm:t>
    </dgm:pt>
    <dgm:pt modelId="{808BB2F6-0FB1-47B1-812C-5D6C371EC3D0}" type="parTrans" cxnId="{983F79C2-4DE3-40BE-8C09-7CD1687C3AF7}">
      <dgm:prSet/>
      <dgm:spPr/>
      <dgm:t>
        <a:bodyPr/>
        <a:lstStyle/>
        <a:p>
          <a:endParaRPr lang="en-CA"/>
        </a:p>
      </dgm:t>
    </dgm:pt>
    <dgm:pt modelId="{AABFDC8D-C2A4-4E24-8E69-B60EEB425B79}" type="sibTrans" cxnId="{983F79C2-4DE3-40BE-8C09-7CD1687C3AF7}">
      <dgm:prSet/>
      <dgm:spPr/>
      <dgm:t>
        <a:bodyPr/>
        <a:lstStyle/>
        <a:p>
          <a:endParaRPr lang="en-CA"/>
        </a:p>
      </dgm:t>
    </dgm:pt>
    <dgm:pt modelId="{DC021518-C0C9-4274-861A-3A81B04551F0}">
      <dgm:prSet phldrT="[Text]" custT="1"/>
      <dgm:spPr/>
      <dgm:t>
        <a:bodyPr/>
        <a:lstStyle/>
        <a:p>
          <a:pPr algn="ctr"/>
          <a:r>
            <a:rPr lang="en-CA" sz="1600" dirty="0">
              <a:solidFill>
                <a:schemeClr val="bg1"/>
              </a:solidFill>
            </a:rPr>
            <a:t>Surface Properties</a:t>
          </a:r>
        </a:p>
      </dgm:t>
    </dgm:pt>
    <dgm:pt modelId="{62D986CF-B643-44EF-89A8-DCCC6C9C507E}" type="parTrans" cxnId="{8D1A6755-A6F4-4664-9E11-59FA2AA6A93F}">
      <dgm:prSet/>
      <dgm:spPr/>
      <dgm:t>
        <a:bodyPr/>
        <a:lstStyle/>
        <a:p>
          <a:endParaRPr lang="en-CA"/>
        </a:p>
      </dgm:t>
    </dgm:pt>
    <dgm:pt modelId="{DB0B99BF-E3A8-49EC-8E5D-A875FD60C590}" type="sibTrans" cxnId="{8D1A6755-A6F4-4664-9E11-59FA2AA6A93F}">
      <dgm:prSet/>
      <dgm:spPr/>
      <dgm:t>
        <a:bodyPr/>
        <a:lstStyle/>
        <a:p>
          <a:endParaRPr lang="en-CA"/>
        </a:p>
      </dgm:t>
    </dgm:pt>
    <dgm:pt modelId="{88094E02-2E6D-497A-AD3B-B70E9AA34B67}">
      <dgm:prSet phldrT="[Text]" custT="1"/>
      <dgm:spPr/>
      <dgm:t>
        <a:bodyPr/>
        <a:lstStyle/>
        <a:p>
          <a:pPr algn="ctr"/>
          <a:r>
            <a:rPr lang="en-CA" sz="1600" dirty="0">
              <a:solidFill>
                <a:schemeClr val="bg1"/>
              </a:solidFill>
            </a:rPr>
            <a:t>Algae</a:t>
          </a:r>
        </a:p>
      </dgm:t>
    </dgm:pt>
    <dgm:pt modelId="{3EAAD2AC-2B86-4C6B-B37C-40CACD18A98F}" type="parTrans" cxnId="{F2451349-EA13-4CD6-BB69-5946E5C39F05}">
      <dgm:prSet/>
      <dgm:spPr/>
      <dgm:t>
        <a:bodyPr/>
        <a:lstStyle/>
        <a:p>
          <a:endParaRPr lang="en-CA"/>
        </a:p>
      </dgm:t>
    </dgm:pt>
    <dgm:pt modelId="{43584A7D-D7BC-4738-AAD7-31A3692B9C13}" type="sibTrans" cxnId="{F2451349-EA13-4CD6-BB69-5946E5C39F05}">
      <dgm:prSet/>
      <dgm:spPr/>
      <dgm:t>
        <a:bodyPr/>
        <a:lstStyle/>
        <a:p>
          <a:endParaRPr lang="en-CA"/>
        </a:p>
      </dgm:t>
    </dgm:pt>
    <dgm:pt modelId="{8CDBB080-72FF-491D-91CB-4E04A3A7955A}" type="pres">
      <dgm:prSet presAssocID="{2D2F57E0-2B01-4C8A-BB73-81A2FC2CCD07}" presName="Name0" presStyleCnt="0">
        <dgm:presLayoutVars>
          <dgm:chMax val="1"/>
          <dgm:chPref val="1"/>
          <dgm:dir/>
          <dgm:resizeHandles/>
        </dgm:presLayoutVars>
      </dgm:prSet>
      <dgm:spPr/>
    </dgm:pt>
    <dgm:pt modelId="{CB7BF6CA-A975-4217-841D-D6EBBF1669C8}" type="pres">
      <dgm:prSet presAssocID="{AEA06283-9D22-4EA9-814C-4BC2C4F35F2E}" presName="Parent" presStyleLbl="node1" presStyleIdx="0" presStyleCnt="2">
        <dgm:presLayoutVars>
          <dgm:chMax val="4"/>
          <dgm:chPref val="3"/>
        </dgm:presLayoutVars>
      </dgm:prSet>
      <dgm:spPr/>
    </dgm:pt>
    <dgm:pt modelId="{404B30C9-8110-412C-8AC8-BE6F1D8678B1}" type="pres">
      <dgm:prSet presAssocID="{D5B0D2EA-88AC-41D3-B6A1-3E527321E33F}" presName="Accent" presStyleLbl="node1" presStyleIdx="1" presStyleCnt="2"/>
      <dgm:spPr>
        <a:solidFill>
          <a:srgbClr val="668536"/>
        </a:solidFill>
        <a:ln>
          <a:noFill/>
        </a:ln>
      </dgm:spPr>
    </dgm:pt>
    <dgm:pt modelId="{3B89B52A-0BB5-4B8B-9DD4-36EF0649A279}" type="pres">
      <dgm:prSet presAssocID="{D5B0D2EA-88AC-41D3-B6A1-3E527321E33F}" presName="Image1" presStyleLbl="fgImgPlace1" presStyleIdx="0" presStyleCnt="4"/>
      <dgm:spPr>
        <a:solidFill>
          <a:srgbClr val="09A4D2"/>
        </a:solidFill>
        <a:ln>
          <a:solidFill>
            <a:srgbClr val="3B3838"/>
          </a:solidFill>
        </a:ln>
      </dgm:spPr>
    </dgm:pt>
    <dgm:pt modelId="{747A1D4A-BB0A-4C13-A109-28C548299B52}" type="pres">
      <dgm:prSet presAssocID="{D5B0D2EA-88AC-41D3-B6A1-3E527321E33F}" presName="Child1" presStyleLbl="revTx" presStyleIdx="0" presStyleCnt="4" custScaleX="72584" custScaleY="98255" custLinFactNeighborX="-91239" custLinFactNeighborY="0">
        <dgm:presLayoutVars>
          <dgm:chMax val="0"/>
          <dgm:chPref val="0"/>
          <dgm:bulletEnabled val="1"/>
        </dgm:presLayoutVars>
      </dgm:prSet>
      <dgm:spPr/>
    </dgm:pt>
    <dgm:pt modelId="{40C703DC-BA61-42CC-8609-98E2BC7F40AB}" type="pres">
      <dgm:prSet presAssocID="{AD92BDCF-AF6E-4325-86AA-00EA319D3098}" presName="Image2" presStyleCnt="0"/>
      <dgm:spPr/>
    </dgm:pt>
    <dgm:pt modelId="{282911AF-AD20-44C6-BCCE-2553ABBD06CD}" type="pres">
      <dgm:prSet presAssocID="{AD92BDCF-AF6E-4325-86AA-00EA319D3098}" presName="Image" presStyleLbl="fgImgPlace1" presStyleIdx="1" presStyleCnt="4"/>
      <dgm:spPr>
        <a:solidFill>
          <a:srgbClr val="09A4D2"/>
        </a:solidFill>
        <a:ln>
          <a:solidFill>
            <a:srgbClr val="3B3838"/>
          </a:solidFill>
        </a:ln>
      </dgm:spPr>
    </dgm:pt>
    <dgm:pt modelId="{B393D30E-58A7-4836-864C-3085E8BBE2D8}" type="pres">
      <dgm:prSet presAssocID="{AD92BDCF-AF6E-4325-86AA-00EA319D3098}" presName="Child2" presStyleLbl="revTx" presStyleIdx="1" presStyleCnt="4" custScaleX="73673" custLinFactNeighborX="-91240" custLinFactNeighborY="-391">
        <dgm:presLayoutVars>
          <dgm:chMax val="0"/>
          <dgm:chPref val="0"/>
          <dgm:bulletEnabled val="1"/>
        </dgm:presLayoutVars>
      </dgm:prSet>
      <dgm:spPr/>
    </dgm:pt>
    <dgm:pt modelId="{78886880-06FF-49CA-8C9F-086EC6D82242}" type="pres">
      <dgm:prSet presAssocID="{DC021518-C0C9-4274-861A-3A81B04551F0}" presName="Image3" presStyleCnt="0"/>
      <dgm:spPr/>
    </dgm:pt>
    <dgm:pt modelId="{15DC9715-602E-4712-9FAC-6F414D364639}" type="pres">
      <dgm:prSet presAssocID="{DC021518-C0C9-4274-861A-3A81B04551F0}" presName="Image" presStyleLbl="fgImgPlace1" presStyleIdx="2" presStyleCnt="4"/>
      <dgm:spPr>
        <a:solidFill>
          <a:srgbClr val="09A4D2"/>
        </a:solidFill>
        <a:ln>
          <a:solidFill>
            <a:srgbClr val="3B3838"/>
          </a:solidFill>
        </a:ln>
      </dgm:spPr>
    </dgm:pt>
    <dgm:pt modelId="{B3CE6D96-8645-43F8-AE99-A2688B148658}" type="pres">
      <dgm:prSet presAssocID="{DC021518-C0C9-4274-861A-3A81B04551F0}" presName="Child3" presStyleLbl="revTx" presStyleIdx="2" presStyleCnt="4" custScaleX="70714" custLinFactNeighborX="-92009" custLinFactNeighborY="2120">
        <dgm:presLayoutVars>
          <dgm:chMax val="0"/>
          <dgm:chPref val="0"/>
          <dgm:bulletEnabled val="1"/>
        </dgm:presLayoutVars>
      </dgm:prSet>
      <dgm:spPr/>
    </dgm:pt>
    <dgm:pt modelId="{DA6FF456-DCCB-4762-AAB4-FFBCC57CE050}" type="pres">
      <dgm:prSet presAssocID="{88094E02-2E6D-497A-AD3B-B70E9AA34B67}" presName="Image4" presStyleCnt="0"/>
      <dgm:spPr/>
    </dgm:pt>
    <dgm:pt modelId="{22601524-44A5-4D0B-A09B-15AA7D9A70F0}" type="pres">
      <dgm:prSet presAssocID="{88094E02-2E6D-497A-AD3B-B70E9AA34B67}" presName="Image" presStyleLbl="fgImgPlace1" presStyleIdx="3" presStyleCnt="4"/>
      <dgm:spPr>
        <a:solidFill>
          <a:srgbClr val="09A4D2"/>
        </a:solidFill>
        <a:ln>
          <a:solidFill>
            <a:srgbClr val="3B3838"/>
          </a:solidFill>
        </a:ln>
      </dgm:spPr>
    </dgm:pt>
    <dgm:pt modelId="{BA39058E-8E78-4B72-87FA-A46A5CCFB99A}" type="pres">
      <dgm:prSet presAssocID="{88094E02-2E6D-497A-AD3B-B70E9AA34B67}" presName="Child4" presStyleLbl="revTx" presStyleIdx="3" presStyleCnt="4" custScaleX="72199" custLinFactNeighborX="-91836">
        <dgm:presLayoutVars>
          <dgm:chMax val="0"/>
          <dgm:chPref val="0"/>
          <dgm:bulletEnabled val="1"/>
        </dgm:presLayoutVars>
      </dgm:prSet>
      <dgm:spPr/>
    </dgm:pt>
  </dgm:ptLst>
  <dgm:cxnLst>
    <dgm:cxn modelId="{F144A101-2A71-4588-A755-76AFFA2FF8E0}" srcId="{2D2F57E0-2B01-4C8A-BB73-81A2FC2CCD07}" destId="{AEA06283-9D22-4EA9-814C-4BC2C4F35F2E}" srcOrd="0" destOrd="0" parTransId="{ABFB3645-D800-44A3-8DDA-422BF0DA7440}" sibTransId="{5C86C89A-C307-4157-B05F-208907E87821}"/>
    <dgm:cxn modelId="{DC7C1904-5F2B-4F06-A6EE-F108F7289A3A}" type="presOf" srcId="{D5B0D2EA-88AC-41D3-B6A1-3E527321E33F}" destId="{747A1D4A-BB0A-4C13-A109-28C548299B52}" srcOrd="0" destOrd="0" presId="urn:microsoft.com/office/officeart/2011/layout/RadialPictureList"/>
    <dgm:cxn modelId="{F2451349-EA13-4CD6-BB69-5946E5C39F05}" srcId="{AEA06283-9D22-4EA9-814C-4BC2C4F35F2E}" destId="{88094E02-2E6D-497A-AD3B-B70E9AA34B67}" srcOrd="3" destOrd="0" parTransId="{3EAAD2AC-2B86-4C6B-B37C-40CACD18A98F}" sibTransId="{43584A7D-D7BC-4738-AAD7-31A3692B9C13}"/>
    <dgm:cxn modelId="{CD7EC74E-DF23-41BA-8099-C1EE06E7DBB6}" type="presOf" srcId="{2D2F57E0-2B01-4C8A-BB73-81A2FC2CCD07}" destId="{8CDBB080-72FF-491D-91CB-4E04A3A7955A}" srcOrd="0" destOrd="0" presId="urn:microsoft.com/office/officeart/2011/layout/RadialPictureList"/>
    <dgm:cxn modelId="{8D1A6755-A6F4-4664-9E11-59FA2AA6A93F}" srcId="{AEA06283-9D22-4EA9-814C-4BC2C4F35F2E}" destId="{DC021518-C0C9-4274-861A-3A81B04551F0}" srcOrd="2" destOrd="0" parTransId="{62D986CF-B643-44EF-89A8-DCCC6C9C507E}" sibTransId="{DB0B99BF-E3A8-49EC-8E5D-A875FD60C590}"/>
    <dgm:cxn modelId="{379C7075-3270-4FB6-BC10-6A4673CF8227}" type="presOf" srcId="{AEA06283-9D22-4EA9-814C-4BC2C4F35F2E}" destId="{CB7BF6CA-A975-4217-841D-D6EBBF1669C8}" srcOrd="0" destOrd="0" presId="urn:microsoft.com/office/officeart/2011/layout/RadialPictureList"/>
    <dgm:cxn modelId="{BDF9557D-1CCD-4F9F-B6C7-BB4EA2F240CA}" type="presOf" srcId="{DC021518-C0C9-4274-861A-3A81B04551F0}" destId="{B3CE6D96-8645-43F8-AE99-A2688B148658}" srcOrd="0" destOrd="0" presId="urn:microsoft.com/office/officeart/2011/layout/RadialPictureList"/>
    <dgm:cxn modelId="{8383EF89-4535-4C5F-86D1-558F098FE926}" type="presOf" srcId="{AD92BDCF-AF6E-4325-86AA-00EA319D3098}" destId="{B393D30E-58A7-4836-864C-3085E8BBE2D8}" srcOrd="0" destOrd="0" presId="urn:microsoft.com/office/officeart/2011/layout/RadialPictureList"/>
    <dgm:cxn modelId="{0552AFBF-D9E7-4699-8F46-217F31B1FE0F}" type="presOf" srcId="{88094E02-2E6D-497A-AD3B-B70E9AA34B67}" destId="{BA39058E-8E78-4B72-87FA-A46A5CCFB99A}" srcOrd="0" destOrd="0" presId="urn:microsoft.com/office/officeart/2011/layout/RadialPictureList"/>
    <dgm:cxn modelId="{983F79C2-4DE3-40BE-8C09-7CD1687C3AF7}" srcId="{AEA06283-9D22-4EA9-814C-4BC2C4F35F2E}" destId="{AD92BDCF-AF6E-4325-86AA-00EA319D3098}" srcOrd="1" destOrd="0" parTransId="{808BB2F6-0FB1-47B1-812C-5D6C371EC3D0}" sibTransId="{AABFDC8D-C2A4-4E24-8E69-B60EEB425B79}"/>
    <dgm:cxn modelId="{0247E5EE-505D-4407-8C6C-B2F695C0FD88}" srcId="{AEA06283-9D22-4EA9-814C-4BC2C4F35F2E}" destId="{D5B0D2EA-88AC-41D3-B6A1-3E527321E33F}" srcOrd="0" destOrd="0" parTransId="{54243194-4E00-49F6-AE2F-BC01B1B04AD2}" sibTransId="{3650ED9B-246F-44D8-B558-0AD369D4ADA9}"/>
    <dgm:cxn modelId="{63F885CD-89DB-4F9C-93E2-2106F5E3DE29}" type="presParOf" srcId="{8CDBB080-72FF-491D-91CB-4E04A3A7955A}" destId="{CB7BF6CA-A975-4217-841D-D6EBBF1669C8}" srcOrd="0" destOrd="0" presId="urn:microsoft.com/office/officeart/2011/layout/RadialPictureList"/>
    <dgm:cxn modelId="{F256B0D5-C96D-401D-BDA1-401090068E83}" type="presParOf" srcId="{8CDBB080-72FF-491D-91CB-4E04A3A7955A}" destId="{404B30C9-8110-412C-8AC8-BE6F1D8678B1}" srcOrd="1" destOrd="0" presId="urn:microsoft.com/office/officeart/2011/layout/RadialPictureList"/>
    <dgm:cxn modelId="{DFEDE5C9-5905-4CE0-9653-D0433679BF69}" type="presParOf" srcId="{8CDBB080-72FF-491D-91CB-4E04A3A7955A}" destId="{3B89B52A-0BB5-4B8B-9DD4-36EF0649A279}" srcOrd="2" destOrd="0" presId="urn:microsoft.com/office/officeart/2011/layout/RadialPictureList"/>
    <dgm:cxn modelId="{CD242456-B4FE-44DA-899B-13E0EBB1DA94}" type="presParOf" srcId="{8CDBB080-72FF-491D-91CB-4E04A3A7955A}" destId="{747A1D4A-BB0A-4C13-A109-28C548299B52}" srcOrd="3" destOrd="0" presId="urn:microsoft.com/office/officeart/2011/layout/RadialPictureList"/>
    <dgm:cxn modelId="{5FE5CC41-174A-408D-A237-3556A380E9B0}" type="presParOf" srcId="{8CDBB080-72FF-491D-91CB-4E04A3A7955A}" destId="{40C703DC-BA61-42CC-8609-98E2BC7F40AB}" srcOrd="4" destOrd="0" presId="urn:microsoft.com/office/officeart/2011/layout/RadialPictureList"/>
    <dgm:cxn modelId="{CCED64C9-301A-445F-B71D-3D4DC39DAF02}" type="presParOf" srcId="{40C703DC-BA61-42CC-8609-98E2BC7F40AB}" destId="{282911AF-AD20-44C6-BCCE-2553ABBD06CD}" srcOrd="0" destOrd="0" presId="urn:microsoft.com/office/officeart/2011/layout/RadialPictureList"/>
    <dgm:cxn modelId="{24CE50E7-1D8E-43F0-B4CD-062E896712FD}" type="presParOf" srcId="{8CDBB080-72FF-491D-91CB-4E04A3A7955A}" destId="{B393D30E-58A7-4836-864C-3085E8BBE2D8}" srcOrd="5" destOrd="0" presId="urn:microsoft.com/office/officeart/2011/layout/RadialPictureList"/>
    <dgm:cxn modelId="{76C2209C-4E8B-4F36-BC9E-739D065BD0BA}" type="presParOf" srcId="{8CDBB080-72FF-491D-91CB-4E04A3A7955A}" destId="{78886880-06FF-49CA-8C9F-086EC6D82242}" srcOrd="6" destOrd="0" presId="urn:microsoft.com/office/officeart/2011/layout/RadialPictureList"/>
    <dgm:cxn modelId="{5F2F8B65-BDD1-4627-A6DE-19E256DE23AE}" type="presParOf" srcId="{78886880-06FF-49CA-8C9F-086EC6D82242}" destId="{15DC9715-602E-4712-9FAC-6F414D364639}" srcOrd="0" destOrd="0" presId="urn:microsoft.com/office/officeart/2011/layout/RadialPictureList"/>
    <dgm:cxn modelId="{AAAD8785-4872-4393-8547-C05EDAEFBA46}" type="presParOf" srcId="{8CDBB080-72FF-491D-91CB-4E04A3A7955A}" destId="{B3CE6D96-8645-43F8-AE99-A2688B148658}" srcOrd="7" destOrd="0" presId="urn:microsoft.com/office/officeart/2011/layout/RadialPictureList"/>
    <dgm:cxn modelId="{C63C2816-75E2-4AD5-B713-4F8E803E27AC}" type="presParOf" srcId="{8CDBB080-72FF-491D-91CB-4E04A3A7955A}" destId="{DA6FF456-DCCB-4762-AAB4-FFBCC57CE050}" srcOrd="8" destOrd="0" presId="urn:microsoft.com/office/officeart/2011/layout/RadialPictureList"/>
    <dgm:cxn modelId="{B0260161-2FEF-4B50-90FC-EEE58C5C6A31}" type="presParOf" srcId="{DA6FF456-DCCB-4762-AAB4-FFBCC57CE050}" destId="{22601524-44A5-4D0B-A09B-15AA7D9A70F0}" srcOrd="0" destOrd="0" presId="urn:microsoft.com/office/officeart/2011/layout/RadialPictureList"/>
    <dgm:cxn modelId="{743018EA-92B4-45CA-9078-72E7DE691D32}" type="presParOf" srcId="{8CDBB080-72FF-491D-91CB-4E04A3A7955A}" destId="{BA39058E-8E78-4B72-87FA-A46A5CCFB99A}" srcOrd="9" destOrd="0" presId="urn:microsoft.com/office/officeart/2011/layout/RadialPicture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0317B3-E346-43A8-9DC3-B015E2DAB600}"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CA"/>
        </a:p>
      </dgm:t>
    </dgm:pt>
    <dgm:pt modelId="{30382404-DF46-499A-9BB2-E6509B1F112E}">
      <dgm:prSet phldrT="[Text]" custT="1"/>
      <dgm:spPr/>
      <dgm:t>
        <a:bodyPr/>
        <a:lstStyle/>
        <a:p>
          <a:endParaRPr lang="en-CA" sz="1600" dirty="0"/>
        </a:p>
      </dgm:t>
    </dgm:pt>
    <dgm:pt modelId="{4D4F3448-879C-4965-AADA-3323E9B37610}" type="parTrans" cxnId="{EE093053-99B7-4C2A-8727-2C8A65D8710B}">
      <dgm:prSet/>
      <dgm:spPr/>
      <dgm:t>
        <a:bodyPr/>
        <a:lstStyle/>
        <a:p>
          <a:endParaRPr lang="en-CA"/>
        </a:p>
      </dgm:t>
    </dgm:pt>
    <dgm:pt modelId="{85CED6E1-6E7D-40A3-80E3-6088155DA8D8}" type="sibTrans" cxnId="{EE093053-99B7-4C2A-8727-2C8A65D8710B}">
      <dgm:prSet/>
      <dgm:spPr>
        <a:blipFill rotWithShape="1">
          <a:blip xmlns:r="http://schemas.openxmlformats.org/officeDocument/2006/relationships" r:embed="rId1"/>
          <a:srcRect/>
          <a:stretch>
            <a:fillRect l="-16000" r="-16000"/>
          </a:stretch>
        </a:blipFill>
        <a:ln>
          <a:solidFill>
            <a:srgbClr val="5B99CC"/>
          </a:solidFill>
        </a:ln>
      </dgm:spPr>
      <dgm:t>
        <a:bodyPr/>
        <a:lstStyle/>
        <a:p>
          <a:endParaRPr lang="en-CA"/>
        </a:p>
      </dgm:t>
    </dgm:pt>
    <dgm:pt modelId="{D6EA537C-9385-423C-B665-F40187AAA99D}">
      <dgm:prSet phldrT="[Text]" custT="1"/>
      <dgm:spPr/>
      <dgm:t>
        <a:bodyPr/>
        <a:lstStyle/>
        <a:p>
          <a:endParaRPr lang="en-CA" sz="1600" dirty="0"/>
        </a:p>
      </dgm:t>
    </dgm:pt>
    <dgm:pt modelId="{BDC97C37-C17B-4C67-A904-6C4F184B4B12}" type="parTrans" cxnId="{02185936-D856-4282-975C-FCFBBAF3259E}">
      <dgm:prSet/>
      <dgm:spPr/>
      <dgm:t>
        <a:bodyPr/>
        <a:lstStyle/>
        <a:p>
          <a:endParaRPr lang="en-CA"/>
        </a:p>
      </dgm:t>
    </dgm:pt>
    <dgm:pt modelId="{88EB0572-5263-4791-AFDE-1CD110F4D0B2}" type="sibTrans" cxnId="{02185936-D856-4282-975C-FCFBBAF3259E}">
      <dgm:prSet/>
      <dgm:spPr>
        <a:blipFill rotWithShape="1">
          <a:blip xmlns:r="http://schemas.openxmlformats.org/officeDocument/2006/relationships" r:embed="rId2"/>
          <a:srcRect/>
          <a:stretch>
            <a:fillRect l="-17000" r="-17000"/>
          </a:stretch>
        </a:blipFill>
        <a:ln>
          <a:solidFill>
            <a:srgbClr val="5B99CC"/>
          </a:solidFill>
        </a:ln>
      </dgm:spPr>
      <dgm:t>
        <a:bodyPr/>
        <a:lstStyle/>
        <a:p>
          <a:endParaRPr lang="en-CA"/>
        </a:p>
      </dgm:t>
    </dgm:pt>
    <dgm:pt modelId="{0285A92B-4C50-42FB-AF13-67E4549387C1}">
      <dgm:prSet phldrT="[Text]" custT="1"/>
      <dgm:spPr/>
      <dgm:t>
        <a:bodyPr/>
        <a:lstStyle/>
        <a:p>
          <a:endParaRPr lang="en-CA" sz="1600" dirty="0"/>
        </a:p>
      </dgm:t>
    </dgm:pt>
    <dgm:pt modelId="{07D0D37C-3259-4C5E-A47E-F42661AB1CAA}" type="sibTrans" cxnId="{5C228162-0219-498F-BBA2-96719555C0FA}">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a:solidFill>
            <a:srgbClr val="5B99CC"/>
          </a:solidFill>
        </a:ln>
      </dgm:spPr>
      <dgm:t>
        <a:bodyPr/>
        <a:lstStyle/>
        <a:p>
          <a:endParaRPr lang="en-CA"/>
        </a:p>
      </dgm:t>
    </dgm:pt>
    <dgm:pt modelId="{BBDBD602-C6A3-4002-97DA-89E630467FA4}" type="parTrans" cxnId="{5C228162-0219-498F-BBA2-96719555C0FA}">
      <dgm:prSet/>
      <dgm:spPr/>
      <dgm:t>
        <a:bodyPr/>
        <a:lstStyle/>
        <a:p>
          <a:endParaRPr lang="en-CA"/>
        </a:p>
      </dgm:t>
    </dgm:pt>
    <dgm:pt modelId="{E2588F46-38AC-418D-8BB8-CE6A132945E9}">
      <dgm:prSet custT="1"/>
      <dgm:spPr/>
      <dgm:t>
        <a:bodyPr/>
        <a:lstStyle/>
        <a:p>
          <a:endParaRPr lang="en-CA" sz="1600" dirty="0">
            <a:latin typeface="Ebrima" panose="02000000000000000000" pitchFamily="2" charset="0"/>
            <a:ea typeface="Ebrima" panose="02000000000000000000" pitchFamily="2" charset="0"/>
            <a:cs typeface="Ebrima" panose="02000000000000000000" pitchFamily="2" charset="0"/>
          </a:endParaRPr>
        </a:p>
      </dgm:t>
    </dgm:pt>
    <dgm:pt modelId="{E6393F50-3C7A-40DB-9F63-F861D8D93EAE}" type="sibTrans" cxnId="{25F89F20-8ACD-453D-902F-D5B5125DDD2C}">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a:solidFill>
            <a:srgbClr val="5B99CC"/>
          </a:solidFill>
        </a:ln>
      </dgm:spPr>
      <dgm:t>
        <a:bodyPr/>
        <a:lstStyle/>
        <a:p>
          <a:endParaRPr lang="en-CA"/>
        </a:p>
      </dgm:t>
    </dgm:pt>
    <dgm:pt modelId="{40AB6BB2-79C2-47B3-8526-10EF59A3ECD8}" type="parTrans" cxnId="{25F89F20-8ACD-453D-902F-D5B5125DDD2C}">
      <dgm:prSet/>
      <dgm:spPr/>
      <dgm:t>
        <a:bodyPr/>
        <a:lstStyle/>
        <a:p>
          <a:endParaRPr lang="en-CA"/>
        </a:p>
      </dgm:t>
    </dgm:pt>
    <dgm:pt modelId="{8C951E83-9EDD-44E2-A457-F0F87C9D3C89}" type="pres">
      <dgm:prSet presAssocID="{530317B3-E346-43A8-9DC3-B015E2DAB600}" presName="Name0" presStyleCnt="0">
        <dgm:presLayoutVars>
          <dgm:chMax val="7"/>
          <dgm:chPref val="7"/>
          <dgm:dir/>
        </dgm:presLayoutVars>
      </dgm:prSet>
      <dgm:spPr/>
    </dgm:pt>
    <dgm:pt modelId="{1DC0C3B1-730F-457A-BB83-79F42CA065DA}" type="pres">
      <dgm:prSet presAssocID="{530317B3-E346-43A8-9DC3-B015E2DAB600}" presName="Name1" presStyleCnt="0"/>
      <dgm:spPr/>
    </dgm:pt>
    <dgm:pt modelId="{88BDBF71-9E4E-4A23-93A3-CE78E667B241}" type="pres">
      <dgm:prSet presAssocID="{E6393F50-3C7A-40DB-9F63-F861D8D93EAE}" presName="picture_1" presStyleCnt="0"/>
      <dgm:spPr/>
    </dgm:pt>
    <dgm:pt modelId="{25A0ECEB-AAC6-4132-827E-0424F8193FEE}" type="pres">
      <dgm:prSet presAssocID="{E6393F50-3C7A-40DB-9F63-F861D8D93EAE}" presName="pictureRepeatNode" presStyleLbl="alignImgPlace1" presStyleIdx="0" presStyleCnt="4" custScaleX="81516" custScaleY="81516" custLinFactNeighborX="3640" custLinFactNeighborY="0"/>
      <dgm:spPr/>
    </dgm:pt>
    <dgm:pt modelId="{B199458C-4D29-4FC5-BF97-E6F44F981B61}" type="pres">
      <dgm:prSet presAssocID="{E2588F46-38AC-418D-8BB8-CE6A132945E9}" presName="text_1" presStyleLbl="node1" presStyleIdx="0" presStyleCnt="0" custScaleX="110686" custLinFactNeighborX="5367" custLinFactNeighborY="-32432">
        <dgm:presLayoutVars>
          <dgm:bulletEnabled val="1"/>
        </dgm:presLayoutVars>
      </dgm:prSet>
      <dgm:spPr/>
    </dgm:pt>
    <dgm:pt modelId="{ED527D3D-259E-4258-B771-86137C05A1BA}" type="pres">
      <dgm:prSet presAssocID="{85CED6E1-6E7D-40A3-80E3-6088155DA8D8}" presName="picture_2" presStyleCnt="0"/>
      <dgm:spPr/>
    </dgm:pt>
    <dgm:pt modelId="{3FFC99C5-A7C1-42EA-9E8A-6EFAFA9BAD09}" type="pres">
      <dgm:prSet presAssocID="{85CED6E1-6E7D-40A3-80E3-6088155DA8D8}" presName="pictureRepeatNode" presStyleLbl="alignImgPlace1" presStyleIdx="1" presStyleCnt="4" custLinFactNeighborX="-43572" custLinFactNeighborY="-8126"/>
      <dgm:spPr/>
    </dgm:pt>
    <dgm:pt modelId="{F91EBC99-0189-48BC-8765-CB9440458002}" type="pres">
      <dgm:prSet presAssocID="{30382404-DF46-499A-9BB2-E6509B1F112E}" presName="line_2" presStyleLbl="parChTrans1D1" presStyleIdx="0" presStyleCnt="3"/>
      <dgm:spPr>
        <a:ln>
          <a:solidFill>
            <a:srgbClr val="5B99CC"/>
          </a:solidFill>
        </a:ln>
      </dgm:spPr>
    </dgm:pt>
    <dgm:pt modelId="{C058F73C-6223-45ED-84FC-38175E0D9AC5}" type="pres">
      <dgm:prSet presAssocID="{30382404-DF46-499A-9BB2-E6509B1F112E}" presName="textparent_2" presStyleLbl="node1" presStyleIdx="0" presStyleCnt="0"/>
      <dgm:spPr/>
    </dgm:pt>
    <dgm:pt modelId="{B2C0AA89-58CF-45B8-B232-E394D673C3D0}" type="pres">
      <dgm:prSet presAssocID="{30382404-DF46-499A-9BB2-E6509B1F112E}" presName="text_2" presStyleLbl="revTx" presStyleIdx="0" presStyleCnt="3" custScaleX="145020" custLinFactNeighborX="-67716" custLinFactNeighborY="-5970">
        <dgm:presLayoutVars>
          <dgm:bulletEnabled val="1"/>
        </dgm:presLayoutVars>
      </dgm:prSet>
      <dgm:spPr/>
    </dgm:pt>
    <dgm:pt modelId="{25883435-681B-478F-8A0A-DAD0B3F63BE5}" type="pres">
      <dgm:prSet presAssocID="{88EB0572-5263-4791-AFDE-1CD110F4D0B2}" presName="picture_3" presStyleCnt="0"/>
      <dgm:spPr/>
    </dgm:pt>
    <dgm:pt modelId="{FE274B69-CB4B-4128-B9A5-870E86C86F3A}" type="pres">
      <dgm:prSet presAssocID="{88EB0572-5263-4791-AFDE-1CD110F4D0B2}" presName="pictureRepeatNode" presStyleLbl="alignImgPlace1" presStyleIdx="2" presStyleCnt="4" custLinFactNeighborX="-41485" custLinFactNeighborY="-950"/>
      <dgm:spPr/>
    </dgm:pt>
    <dgm:pt modelId="{223D57DE-1110-43F5-97D3-BA4C0D17DC97}" type="pres">
      <dgm:prSet presAssocID="{D6EA537C-9385-423C-B665-F40187AAA99D}" presName="line_3" presStyleLbl="parChTrans1D1" presStyleIdx="1" presStyleCnt="3"/>
      <dgm:spPr>
        <a:ln>
          <a:solidFill>
            <a:srgbClr val="5B99CC"/>
          </a:solidFill>
        </a:ln>
      </dgm:spPr>
    </dgm:pt>
    <dgm:pt modelId="{ECD6625A-6459-43D3-A4F0-1CBC6662556C}" type="pres">
      <dgm:prSet presAssocID="{D6EA537C-9385-423C-B665-F40187AAA99D}" presName="textparent_3" presStyleLbl="node1" presStyleIdx="0" presStyleCnt="0"/>
      <dgm:spPr/>
    </dgm:pt>
    <dgm:pt modelId="{E7038F9E-2CCB-4C0B-8AD0-6B1F776AF0DC}" type="pres">
      <dgm:prSet presAssocID="{D6EA537C-9385-423C-B665-F40187AAA99D}" presName="text_3" presStyleLbl="revTx" presStyleIdx="1" presStyleCnt="3" custScaleX="154709" custLinFactNeighborX="-39638" custLinFactNeighborY="-950">
        <dgm:presLayoutVars>
          <dgm:bulletEnabled val="1"/>
        </dgm:presLayoutVars>
      </dgm:prSet>
      <dgm:spPr/>
    </dgm:pt>
    <dgm:pt modelId="{C1BA8D4E-AD6A-420D-84A2-C9ED1E2AA938}" type="pres">
      <dgm:prSet presAssocID="{07D0D37C-3259-4C5E-A47E-F42661AB1CAA}" presName="picture_4" presStyleCnt="0"/>
      <dgm:spPr/>
    </dgm:pt>
    <dgm:pt modelId="{61EC68E6-DCB9-49C4-8A66-C4E32EDD399D}" type="pres">
      <dgm:prSet presAssocID="{07D0D37C-3259-4C5E-A47E-F42661AB1CAA}" presName="pictureRepeatNode" presStyleLbl="alignImgPlace1" presStyleIdx="3" presStyleCnt="4" custLinFactNeighborX="-43572" custLinFactNeighborY="3732"/>
      <dgm:spPr/>
    </dgm:pt>
    <dgm:pt modelId="{D72C5A0E-1A4B-4C37-8102-A9333F4D25FC}" type="pres">
      <dgm:prSet presAssocID="{0285A92B-4C50-42FB-AF13-67E4549387C1}" presName="line_4" presStyleLbl="parChTrans1D1" presStyleIdx="2" presStyleCnt="3"/>
      <dgm:spPr>
        <a:ln>
          <a:solidFill>
            <a:srgbClr val="5B99CC"/>
          </a:solidFill>
        </a:ln>
      </dgm:spPr>
    </dgm:pt>
    <dgm:pt modelId="{72304639-9421-4EBD-B5CF-82B357B4ADBA}" type="pres">
      <dgm:prSet presAssocID="{0285A92B-4C50-42FB-AF13-67E4549387C1}" presName="textparent_4" presStyleLbl="node1" presStyleIdx="0" presStyleCnt="0"/>
      <dgm:spPr/>
    </dgm:pt>
    <dgm:pt modelId="{68A77B10-BC09-4D36-A339-55E09BA92AB8}" type="pres">
      <dgm:prSet presAssocID="{0285A92B-4C50-42FB-AF13-67E4549387C1}" presName="text_4" presStyleLbl="revTx" presStyleIdx="2" presStyleCnt="3" custScaleX="111719" custLinFactNeighborX="-41954" custLinFactNeighborY="746">
        <dgm:presLayoutVars>
          <dgm:bulletEnabled val="1"/>
        </dgm:presLayoutVars>
      </dgm:prSet>
      <dgm:spPr/>
    </dgm:pt>
  </dgm:ptLst>
  <dgm:cxnLst>
    <dgm:cxn modelId="{C8167411-57DB-4BCC-8C68-4991FC6F1346}" type="presOf" srcId="{07D0D37C-3259-4C5E-A47E-F42661AB1CAA}" destId="{61EC68E6-DCB9-49C4-8A66-C4E32EDD399D}" srcOrd="0" destOrd="0" presId="urn:microsoft.com/office/officeart/2008/layout/CircularPictureCallout"/>
    <dgm:cxn modelId="{25F89F20-8ACD-453D-902F-D5B5125DDD2C}" srcId="{530317B3-E346-43A8-9DC3-B015E2DAB600}" destId="{E2588F46-38AC-418D-8BB8-CE6A132945E9}" srcOrd="0" destOrd="0" parTransId="{40AB6BB2-79C2-47B3-8526-10EF59A3ECD8}" sibTransId="{E6393F50-3C7A-40DB-9F63-F861D8D93EAE}"/>
    <dgm:cxn modelId="{75239D35-04B9-4FBA-9082-9260E2944999}" type="presOf" srcId="{E2588F46-38AC-418D-8BB8-CE6A132945E9}" destId="{B199458C-4D29-4FC5-BF97-E6F44F981B61}" srcOrd="0" destOrd="0" presId="urn:microsoft.com/office/officeart/2008/layout/CircularPictureCallout"/>
    <dgm:cxn modelId="{02185936-D856-4282-975C-FCFBBAF3259E}" srcId="{530317B3-E346-43A8-9DC3-B015E2DAB600}" destId="{D6EA537C-9385-423C-B665-F40187AAA99D}" srcOrd="2" destOrd="0" parTransId="{BDC97C37-C17B-4C67-A904-6C4F184B4B12}" sibTransId="{88EB0572-5263-4791-AFDE-1CD110F4D0B2}"/>
    <dgm:cxn modelId="{5C228162-0219-498F-BBA2-96719555C0FA}" srcId="{530317B3-E346-43A8-9DC3-B015E2DAB600}" destId="{0285A92B-4C50-42FB-AF13-67E4549387C1}" srcOrd="3" destOrd="0" parTransId="{BBDBD602-C6A3-4002-97DA-89E630467FA4}" sibTransId="{07D0D37C-3259-4C5E-A47E-F42661AB1CAA}"/>
    <dgm:cxn modelId="{E13CB143-1766-4625-B69E-63A5B9550F22}" type="presOf" srcId="{85CED6E1-6E7D-40A3-80E3-6088155DA8D8}" destId="{3FFC99C5-A7C1-42EA-9E8A-6EFAFA9BAD09}" srcOrd="0" destOrd="0" presId="urn:microsoft.com/office/officeart/2008/layout/CircularPictureCallout"/>
    <dgm:cxn modelId="{A094C870-B7D0-4DAF-96E2-6851F61CFDF1}" type="presOf" srcId="{0285A92B-4C50-42FB-AF13-67E4549387C1}" destId="{68A77B10-BC09-4D36-A339-55E09BA92AB8}" srcOrd="0" destOrd="0" presId="urn:microsoft.com/office/officeart/2008/layout/CircularPictureCallout"/>
    <dgm:cxn modelId="{EE093053-99B7-4C2A-8727-2C8A65D8710B}" srcId="{530317B3-E346-43A8-9DC3-B015E2DAB600}" destId="{30382404-DF46-499A-9BB2-E6509B1F112E}" srcOrd="1" destOrd="0" parTransId="{4D4F3448-879C-4965-AADA-3323E9B37610}" sibTransId="{85CED6E1-6E7D-40A3-80E3-6088155DA8D8}"/>
    <dgm:cxn modelId="{C42CC7A2-C279-4EB6-9433-597F7FE2B9C3}" type="presOf" srcId="{530317B3-E346-43A8-9DC3-B015E2DAB600}" destId="{8C951E83-9EDD-44E2-A457-F0F87C9D3C89}" srcOrd="0" destOrd="0" presId="urn:microsoft.com/office/officeart/2008/layout/CircularPictureCallout"/>
    <dgm:cxn modelId="{6A9AB1A3-EFB2-42FA-9BBA-1F194DF24F27}" type="presOf" srcId="{D6EA537C-9385-423C-B665-F40187AAA99D}" destId="{E7038F9E-2CCB-4C0B-8AD0-6B1F776AF0DC}" srcOrd="0" destOrd="0" presId="urn:microsoft.com/office/officeart/2008/layout/CircularPictureCallout"/>
    <dgm:cxn modelId="{B474AFC8-F642-46BB-B190-DF9C67FA34F5}" type="presOf" srcId="{E6393F50-3C7A-40DB-9F63-F861D8D93EAE}" destId="{25A0ECEB-AAC6-4132-827E-0424F8193FEE}" srcOrd="0" destOrd="0" presId="urn:microsoft.com/office/officeart/2008/layout/CircularPictureCallout"/>
    <dgm:cxn modelId="{BC1A25EE-C1D7-43AB-A85B-0C5254DF32AE}" type="presOf" srcId="{88EB0572-5263-4791-AFDE-1CD110F4D0B2}" destId="{FE274B69-CB4B-4128-B9A5-870E86C86F3A}" srcOrd="0" destOrd="0" presId="urn:microsoft.com/office/officeart/2008/layout/CircularPictureCallout"/>
    <dgm:cxn modelId="{E5C4ECF1-62CC-410B-92BA-4600101613A8}" type="presOf" srcId="{30382404-DF46-499A-9BB2-E6509B1F112E}" destId="{B2C0AA89-58CF-45B8-B232-E394D673C3D0}" srcOrd="0" destOrd="0" presId="urn:microsoft.com/office/officeart/2008/layout/CircularPictureCallout"/>
    <dgm:cxn modelId="{22EFF17D-E5A4-44C8-9560-1C2FC4C7F126}" type="presParOf" srcId="{8C951E83-9EDD-44E2-A457-F0F87C9D3C89}" destId="{1DC0C3B1-730F-457A-BB83-79F42CA065DA}" srcOrd="0" destOrd="0" presId="urn:microsoft.com/office/officeart/2008/layout/CircularPictureCallout"/>
    <dgm:cxn modelId="{C95F7EE4-55D1-48A5-A8EB-6A11C46644BF}" type="presParOf" srcId="{1DC0C3B1-730F-457A-BB83-79F42CA065DA}" destId="{88BDBF71-9E4E-4A23-93A3-CE78E667B241}" srcOrd="0" destOrd="0" presId="urn:microsoft.com/office/officeart/2008/layout/CircularPictureCallout"/>
    <dgm:cxn modelId="{FA862611-042F-4050-80DB-512C82BF73E9}" type="presParOf" srcId="{88BDBF71-9E4E-4A23-93A3-CE78E667B241}" destId="{25A0ECEB-AAC6-4132-827E-0424F8193FEE}" srcOrd="0" destOrd="0" presId="urn:microsoft.com/office/officeart/2008/layout/CircularPictureCallout"/>
    <dgm:cxn modelId="{BC4D9AC0-8885-44BD-9335-9C2781506CD7}" type="presParOf" srcId="{1DC0C3B1-730F-457A-BB83-79F42CA065DA}" destId="{B199458C-4D29-4FC5-BF97-E6F44F981B61}" srcOrd="1" destOrd="0" presId="urn:microsoft.com/office/officeart/2008/layout/CircularPictureCallout"/>
    <dgm:cxn modelId="{B145E8D8-2567-471D-BB03-12C6FE8B8C31}" type="presParOf" srcId="{1DC0C3B1-730F-457A-BB83-79F42CA065DA}" destId="{ED527D3D-259E-4258-B771-86137C05A1BA}" srcOrd="2" destOrd="0" presId="urn:microsoft.com/office/officeart/2008/layout/CircularPictureCallout"/>
    <dgm:cxn modelId="{1545C3C0-A308-40DA-B0C7-32481653AD95}" type="presParOf" srcId="{ED527D3D-259E-4258-B771-86137C05A1BA}" destId="{3FFC99C5-A7C1-42EA-9E8A-6EFAFA9BAD09}" srcOrd="0" destOrd="0" presId="urn:microsoft.com/office/officeart/2008/layout/CircularPictureCallout"/>
    <dgm:cxn modelId="{D720BC82-DF2F-42AF-BBF1-611086CF6E2D}" type="presParOf" srcId="{1DC0C3B1-730F-457A-BB83-79F42CA065DA}" destId="{F91EBC99-0189-48BC-8765-CB9440458002}" srcOrd="3" destOrd="0" presId="urn:microsoft.com/office/officeart/2008/layout/CircularPictureCallout"/>
    <dgm:cxn modelId="{8926FB43-4217-4CDF-8874-F63D3B720F44}" type="presParOf" srcId="{1DC0C3B1-730F-457A-BB83-79F42CA065DA}" destId="{C058F73C-6223-45ED-84FC-38175E0D9AC5}" srcOrd="4" destOrd="0" presId="urn:microsoft.com/office/officeart/2008/layout/CircularPictureCallout"/>
    <dgm:cxn modelId="{1AF12663-1F61-48E1-BE53-272DB29E7EA3}" type="presParOf" srcId="{C058F73C-6223-45ED-84FC-38175E0D9AC5}" destId="{B2C0AA89-58CF-45B8-B232-E394D673C3D0}" srcOrd="0" destOrd="0" presId="urn:microsoft.com/office/officeart/2008/layout/CircularPictureCallout"/>
    <dgm:cxn modelId="{AF495D40-B233-41D8-95F1-97B24C05BB59}" type="presParOf" srcId="{1DC0C3B1-730F-457A-BB83-79F42CA065DA}" destId="{25883435-681B-478F-8A0A-DAD0B3F63BE5}" srcOrd="5" destOrd="0" presId="urn:microsoft.com/office/officeart/2008/layout/CircularPictureCallout"/>
    <dgm:cxn modelId="{AC16C7D7-8EDA-4D72-A23C-4331025ABC2D}" type="presParOf" srcId="{25883435-681B-478F-8A0A-DAD0B3F63BE5}" destId="{FE274B69-CB4B-4128-B9A5-870E86C86F3A}" srcOrd="0" destOrd="0" presId="urn:microsoft.com/office/officeart/2008/layout/CircularPictureCallout"/>
    <dgm:cxn modelId="{32DAA285-4E57-4D95-819D-DF7B172315CF}" type="presParOf" srcId="{1DC0C3B1-730F-457A-BB83-79F42CA065DA}" destId="{223D57DE-1110-43F5-97D3-BA4C0D17DC97}" srcOrd="6" destOrd="0" presId="urn:microsoft.com/office/officeart/2008/layout/CircularPictureCallout"/>
    <dgm:cxn modelId="{65308058-F1D9-437D-B970-A79850482BD6}" type="presParOf" srcId="{1DC0C3B1-730F-457A-BB83-79F42CA065DA}" destId="{ECD6625A-6459-43D3-A4F0-1CBC6662556C}" srcOrd="7" destOrd="0" presId="urn:microsoft.com/office/officeart/2008/layout/CircularPictureCallout"/>
    <dgm:cxn modelId="{11A25CF4-936B-4177-9130-093045282D40}" type="presParOf" srcId="{ECD6625A-6459-43D3-A4F0-1CBC6662556C}" destId="{E7038F9E-2CCB-4C0B-8AD0-6B1F776AF0DC}" srcOrd="0" destOrd="0" presId="urn:microsoft.com/office/officeart/2008/layout/CircularPictureCallout"/>
    <dgm:cxn modelId="{1C2336A6-25D8-4E7E-B2E5-30634AA68539}" type="presParOf" srcId="{1DC0C3B1-730F-457A-BB83-79F42CA065DA}" destId="{C1BA8D4E-AD6A-420D-84A2-C9ED1E2AA938}" srcOrd="8" destOrd="0" presId="urn:microsoft.com/office/officeart/2008/layout/CircularPictureCallout"/>
    <dgm:cxn modelId="{1248DBA2-81F4-40B6-9150-6E83DFD3D038}" type="presParOf" srcId="{C1BA8D4E-AD6A-420D-84A2-C9ED1E2AA938}" destId="{61EC68E6-DCB9-49C4-8A66-C4E32EDD399D}" srcOrd="0" destOrd="0" presId="urn:microsoft.com/office/officeart/2008/layout/CircularPictureCallout"/>
    <dgm:cxn modelId="{DAE6DD85-21D5-47A8-9D37-5BA0E5AF5E79}" type="presParOf" srcId="{1DC0C3B1-730F-457A-BB83-79F42CA065DA}" destId="{D72C5A0E-1A4B-4C37-8102-A9333F4D25FC}" srcOrd="9" destOrd="0" presId="urn:microsoft.com/office/officeart/2008/layout/CircularPictureCallout"/>
    <dgm:cxn modelId="{73630AB2-A9D8-4913-8903-C98937382A73}" type="presParOf" srcId="{1DC0C3B1-730F-457A-BB83-79F42CA065DA}" destId="{72304639-9421-4EBD-B5CF-82B357B4ADBA}" srcOrd="10" destOrd="0" presId="urn:microsoft.com/office/officeart/2008/layout/CircularPictureCallout"/>
    <dgm:cxn modelId="{E3B5F278-CE64-4165-AE9E-5D07960CAFF6}" type="presParOf" srcId="{72304639-9421-4EBD-B5CF-82B357B4ADBA}" destId="{68A77B10-BC09-4D36-A339-55E09BA92AB8}"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46035-ACCF-425B-BE81-3B02A6F55D57}">
      <dsp:nvSpPr>
        <dsp:cNvPr id="0" name=""/>
        <dsp:cNvSpPr/>
      </dsp:nvSpPr>
      <dsp:spPr>
        <a:xfrm rot="2561600">
          <a:off x="1930133" y="2842888"/>
          <a:ext cx="617111" cy="57656"/>
        </a:xfrm>
        <a:custGeom>
          <a:avLst/>
          <a:gdLst/>
          <a:ahLst/>
          <a:cxnLst/>
          <a:rect l="0" t="0" r="0" b="0"/>
          <a:pathLst>
            <a:path>
              <a:moveTo>
                <a:pt x="0" y="28828"/>
              </a:moveTo>
              <a:lnTo>
                <a:pt x="617111" y="28828"/>
              </a:lnTo>
            </a:path>
          </a:pathLst>
        </a:custGeom>
        <a:noFill/>
        <a:ln w="12700" cap="flat" cmpd="sng" algn="ctr">
          <a:solidFill>
            <a:srgbClr val="668536"/>
          </a:solidFill>
          <a:prstDash val="solid"/>
          <a:miter lim="800000"/>
        </a:ln>
        <a:effectLst/>
      </dsp:spPr>
      <dsp:style>
        <a:lnRef idx="2">
          <a:scrgbClr r="0" g="0" b="0"/>
        </a:lnRef>
        <a:fillRef idx="0">
          <a:scrgbClr r="0" g="0" b="0"/>
        </a:fillRef>
        <a:effectRef idx="0">
          <a:scrgbClr r="0" g="0" b="0"/>
        </a:effectRef>
        <a:fontRef idx="minor"/>
      </dsp:style>
    </dsp:sp>
    <dsp:sp modelId="{017D96F2-E22D-495A-A699-1E24342639C0}">
      <dsp:nvSpPr>
        <dsp:cNvPr id="0" name=""/>
        <dsp:cNvSpPr/>
      </dsp:nvSpPr>
      <dsp:spPr>
        <a:xfrm>
          <a:off x="2011903" y="2003171"/>
          <a:ext cx="685829" cy="57656"/>
        </a:xfrm>
        <a:custGeom>
          <a:avLst/>
          <a:gdLst/>
          <a:ahLst/>
          <a:cxnLst/>
          <a:rect l="0" t="0" r="0" b="0"/>
          <a:pathLst>
            <a:path>
              <a:moveTo>
                <a:pt x="0" y="28828"/>
              </a:moveTo>
              <a:lnTo>
                <a:pt x="685829" y="28828"/>
              </a:lnTo>
            </a:path>
          </a:pathLst>
        </a:custGeom>
        <a:noFill/>
        <a:ln w="12700" cap="flat" cmpd="sng" algn="ctr">
          <a:solidFill>
            <a:srgbClr val="668536"/>
          </a:solidFill>
          <a:prstDash val="solid"/>
          <a:miter lim="800000"/>
        </a:ln>
        <a:effectLst/>
      </dsp:spPr>
      <dsp:style>
        <a:lnRef idx="2">
          <a:scrgbClr r="0" g="0" b="0"/>
        </a:lnRef>
        <a:fillRef idx="0">
          <a:scrgbClr r="0" g="0" b="0"/>
        </a:fillRef>
        <a:effectRef idx="0">
          <a:scrgbClr r="0" g="0" b="0"/>
        </a:effectRef>
        <a:fontRef idx="minor"/>
      </dsp:style>
    </dsp:sp>
    <dsp:sp modelId="{4C69597F-1AEE-4303-8FA8-F1FF4BD13199}">
      <dsp:nvSpPr>
        <dsp:cNvPr id="0" name=""/>
        <dsp:cNvSpPr/>
      </dsp:nvSpPr>
      <dsp:spPr>
        <a:xfrm rot="19038400">
          <a:off x="1930133" y="1163454"/>
          <a:ext cx="617111" cy="57656"/>
        </a:xfrm>
        <a:custGeom>
          <a:avLst/>
          <a:gdLst/>
          <a:ahLst/>
          <a:cxnLst/>
          <a:rect l="0" t="0" r="0" b="0"/>
          <a:pathLst>
            <a:path>
              <a:moveTo>
                <a:pt x="0" y="28828"/>
              </a:moveTo>
              <a:lnTo>
                <a:pt x="617111" y="28828"/>
              </a:lnTo>
            </a:path>
          </a:pathLst>
        </a:custGeom>
        <a:noFill/>
        <a:ln w="12700" cap="flat" cmpd="sng" algn="ctr">
          <a:solidFill>
            <a:srgbClr val="668536"/>
          </a:solidFill>
          <a:prstDash val="solid"/>
          <a:miter lim="800000"/>
        </a:ln>
        <a:effectLst/>
      </dsp:spPr>
      <dsp:style>
        <a:lnRef idx="2">
          <a:scrgbClr r="0" g="0" b="0"/>
        </a:lnRef>
        <a:fillRef idx="0">
          <a:scrgbClr r="0" g="0" b="0"/>
        </a:fillRef>
        <a:effectRef idx="0">
          <a:scrgbClr r="0" g="0" b="0"/>
        </a:effectRef>
        <a:fontRef idx="minor"/>
      </dsp:style>
    </dsp:sp>
    <dsp:sp modelId="{596BFB26-2A49-4B8F-9501-30B0CC0C1F08}">
      <dsp:nvSpPr>
        <dsp:cNvPr id="0" name=""/>
        <dsp:cNvSpPr/>
      </dsp:nvSpPr>
      <dsp:spPr>
        <a:xfrm>
          <a:off x="352171" y="1055687"/>
          <a:ext cx="1952625" cy="195262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rgbClr val="66853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44178-0442-4F45-8C01-A60A7878D023}">
      <dsp:nvSpPr>
        <dsp:cNvPr id="0" name=""/>
        <dsp:cNvSpPr/>
      </dsp:nvSpPr>
      <dsp:spPr>
        <a:xfrm>
          <a:off x="2310238" y="64"/>
          <a:ext cx="1171575" cy="1171575"/>
        </a:xfrm>
        <a:prstGeom prst="ellipse">
          <a:avLst/>
        </a:prstGeom>
        <a:solidFill>
          <a:srgbClr val="5B99CC"/>
        </a:solidFill>
        <a:ln w="12700" cap="flat" cmpd="sng" algn="ctr">
          <a:solidFill>
            <a:srgbClr val="66853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dirty="0">
              <a:latin typeface="Ebrima" panose="02000000000000000000" pitchFamily="2" charset="0"/>
              <a:ea typeface="Ebrima" panose="02000000000000000000" pitchFamily="2" charset="0"/>
              <a:cs typeface="Ebrima" panose="02000000000000000000" pitchFamily="2" charset="0"/>
            </a:rPr>
            <a:t>Forest Mgmt.</a:t>
          </a:r>
        </a:p>
      </dsp:txBody>
      <dsp:txXfrm>
        <a:off x="2481811" y="171637"/>
        <a:ext cx="828429" cy="828429"/>
      </dsp:txXfrm>
    </dsp:sp>
    <dsp:sp modelId="{6ED2AEFC-7BF4-4C3F-9F7B-9F9F223E7F17}">
      <dsp:nvSpPr>
        <dsp:cNvPr id="0" name=""/>
        <dsp:cNvSpPr/>
      </dsp:nvSpPr>
      <dsp:spPr>
        <a:xfrm>
          <a:off x="3598971" y="64"/>
          <a:ext cx="1757362" cy="11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endParaRPr lang="en-CA" sz="1800" kern="1200" dirty="0">
            <a:solidFill>
              <a:srgbClr val="3B3838"/>
            </a:solidFill>
          </a:endParaRPr>
        </a:p>
      </dsp:txBody>
      <dsp:txXfrm>
        <a:off x="3598971" y="64"/>
        <a:ext cx="1757362" cy="1171575"/>
      </dsp:txXfrm>
    </dsp:sp>
    <dsp:sp modelId="{03C39132-8056-46CA-8902-039358306742}">
      <dsp:nvSpPr>
        <dsp:cNvPr id="0" name=""/>
        <dsp:cNvSpPr/>
      </dsp:nvSpPr>
      <dsp:spPr>
        <a:xfrm>
          <a:off x="2697733" y="1446212"/>
          <a:ext cx="1171575" cy="1171575"/>
        </a:xfrm>
        <a:prstGeom prst="ellipse">
          <a:avLst/>
        </a:prstGeom>
        <a:solidFill>
          <a:srgbClr val="5B99CC"/>
        </a:solidFill>
        <a:ln w="12700" cap="flat" cmpd="sng" algn="ctr">
          <a:solidFill>
            <a:srgbClr val="66853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CA" sz="1800" kern="1200" dirty="0">
              <a:latin typeface="Ebrima" panose="02000000000000000000" pitchFamily="2" charset="0"/>
              <a:ea typeface="Ebrima" panose="02000000000000000000" pitchFamily="2" charset="0"/>
              <a:cs typeface="Ebrima" panose="02000000000000000000" pitchFamily="2" charset="0"/>
            </a:rPr>
            <a:t>Source Water Quality</a:t>
          </a:r>
        </a:p>
      </dsp:txBody>
      <dsp:txXfrm>
        <a:off x="2869306" y="1617785"/>
        <a:ext cx="828429" cy="828429"/>
      </dsp:txXfrm>
    </dsp:sp>
    <dsp:sp modelId="{76ADB283-9634-45C9-9E4E-55AB0A3B6918}">
      <dsp:nvSpPr>
        <dsp:cNvPr id="0" name=""/>
        <dsp:cNvSpPr/>
      </dsp:nvSpPr>
      <dsp:spPr>
        <a:xfrm>
          <a:off x="3986465" y="1446212"/>
          <a:ext cx="1757362" cy="11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endParaRPr lang="en-CA" sz="1800" kern="1200" dirty="0">
            <a:solidFill>
              <a:srgbClr val="3B3838"/>
            </a:solidFill>
          </a:endParaRPr>
        </a:p>
      </dsp:txBody>
      <dsp:txXfrm>
        <a:off x="3986465" y="1446212"/>
        <a:ext cx="1757362" cy="1171575"/>
      </dsp:txXfrm>
    </dsp:sp>
    <dsp:sp modelId="{2AAE5E70-7586-480A-BD71-BD0596508AAB}">
      <dsp:nvSpPr>
        <dsp:cNvPr id="0" name=""/>
        <dsp:cNvSpPr/>
      </dsp:nvSpPr>
      <dsp:spPr>
        <a:xfrm>
          <a:off x="2310238" y="2892360"/>
          <a:ext cx="1171575" cy="1171575"/>
        </a:xfrm>
        <a:prstGeom prst="ellipse">
          <a:avLst/>
        </a:prstGeom>
        <a:solidFill>
          <a:srgbClr val="5B99CC"/>
        </a:solidFill>
        <a:ln w="12700" cap="flat" cmpd="sng" algn="ctr">
          <a:solidFill>
            <a:srgbClr val="66853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CA" sz="1800" kern="1200" dirty="0"/>
        </a:p>
      </dsp:txBody>
      <dsp:txXfrm>
        <a:off x="2481811" y="3063933"/>
        <a:ext cx="828429" cy="828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BF6CA-A975-4217-841D-D6EBBF1669C8}">
      <dsp:nvSpPr>
        <dsp:cNvPr id="0" name=""/>
        <dsp:cNvSpPr/>
      </dsp:nvSpPr>
      <dsp:spPr>
        <a:xfrm>
          <a:off x="1437624" y="1135887"/>
          <a:ext cx="1778971" cy="1778812"/>
        </a:xfrm>
        <a:prstGeom prst="ellipse">
          <a:avLst/>
        </a:prstGeom>
        <a:solidFill>
          <a:srgbClr val="5B99CC"/>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Aqueous NOM</a:t>
          </a:r>
        </a:p>
      </dsp:txBody>
      <dsp:txXfrm>
        <a:off x="1698148" y="1396388"/>
        <a:ext cx="1257923" cy="1257810"/>
      </dsp:txXfrm>
    </dsp:sp>
    <dsp:sp modelId="{404B30C9-8110-412C-8AC8-BE6F1D8678B1}">
      <dsp:nvSpPr>
        <dsp:cNvPr id="0" name=""/>
        <dsp:cNvSpPr/>
      </dsp:nvSpPr>
      <dsp:spPr>
        <a:xfrm>
          <a:off x="520456" y="146710"/>
          <a:ext cx="3585625" cy="3737660"/>
        </a:xfrm>
        <a:prstGeom prst="blockArc">
          <a:avLst>
            <a:gd name="adj1" fmla="val 16509444"/>
            <a:gd name="adj2" fmla="val 5088054"/>
            <a:gd name="adj3" fmla="val 5240"/>
          </a:avLst>
        </a:prstGeom>
        <a:solidFill>
          <a:srgbClr val="66853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89B52A-0BB5-4B8B-9DD4-36EF0649A279}">
      <dsp:nvSpPr>
        <dsp:cNvPr id="0" name=""/>
        <dsp:cNvSpPr/>
      </dsp:nvSpPr>
      <dsp:spPr>
        <a:xfrm>
          <a:off x="2740253" y="0"/>
          <a:ext cx="953207" cy="953008"/>
        </a:xfrm>
        <a:prstGeom prst="ellipse">
          <a:avLst/>
        </a:prstGeom>
        <a:solidFill>
          <a:srgbClr val="09A4D2"/>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dsp:style>
    </dsp:sp>
    <dsp:sp modelId="{747A1D4A-BB0A-4C13-A109-28C548299B52}">
      <dsp:nvSpPr>
        <dsp:cNvPr id="0" name=""/>
        <dsp:cNvSpPr/>
      </dsp:nvSpPr>
      <dsp:spPr>
        <a:xfrm>
          <a:off x="2776771" y="20241"/>
          <a:ext cx="926165" cy="906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10000"/>
            </a:spcAft>
            <a:buNone/>
          </a:pPr>
          <a:r>
            <a:rPr lang="en-CA" sz="1600" kern="1200" dirty="0">
              <a:solidFill>
                <a:schemeClr val="bg1"/>
              </a:solidFill>
            </a:rPr>
            <a:t>Transport</a:t>
          </a:r>
        </a:p>
      </dsp:txBody>
      <dsp:txXfrm>
        <a:off x="2776771" y="20241"/>
        <a:ext cx="926165" cy="906429"/>
      </dsp:txXfrm>
    </dsp:sp>
    <dsp:sp modelId="{282911AF-AD20-44C6-BCCE-2553ABBD06CD}">
      <dsp:nvSpPr>
        <dsp:cNvPr id="0" name=""/>
        <dsp:cNvSpPr/>
      </dsp:nvSpPr>
      <dsp:spPr>
        <a:xfrm>
          <a:off x="3444321" y="887577"/>
          <a:ext cx="953207" cy="953008"/>
        </a:xfrm>
        <a:prstGeom prst="ellipse">
          <a:avLst/>
        </a:prstGeom>
        <a:solidFill>
          <a:srgbClr val="09A4D2"/>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dsp:style>
    </dsp:sp>
    <dsp:sp modelId="{B393D30E-58A7-4836-864C-3085E8BBE2D8}">
      <dsp:nvSpPr>
        <dsp:cNvPr id="0" name=""/>
        <dsp:cNvSpPr/>
      </dsp:nvSpPr>
      <dsp:spPr>
        <a:xfrm>
          <a:off x="3471267" y="900632"/>
          <a:ext cx="940061" cy="92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10000"/>
            </a:spcAft>
            <a:buNone/>
          </a:pPr>
          <a:r>
            <a:rPr lang="en-CA" sz="1600" kern="1200" dirty="0">
              <a:solidFill>
                <a:schemeClr val="bg1"/>
              </a:solidFill>
            </a:rPr>
            <a:t>DBP-FP</a:t>
          </a:r>
        </a:p>
      </dsp:txBody>
      <dsp:txXfrm>
        <a:off x="3471267" y="900632"/>
        <a:ext cx="940061" cy="922528"/>
      </dsp:txXfrm>
    </dsp:sp>
    <dsp:sp modelId="{15DC9715-602E-4712-9FAC-6F414D364639}">
      <dsp:nvSpPr>
        <dsp:cNvPr id="0" name=""/>
        <dsp:cNvSpPr/>
      </dsp:nvSpPr>
      <dsp:spPr>
        <a:xfrm>
          <a:off x="3440665" y="2192527"/>
          <a:ext cx="953207" cy="953008"/>
        </a:xfrm>
        <a:prstGeom prst="ellipse">
          <a:avLst/>
        </a:prstGeom>
        <a:solidFill>
          <a:srgbClr val="09A4D2"/>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dsp:style>
    </dsp:sp>
    <dsp:sp modelId="{B3CE6D96-8645-43F8-AE99-A2688B148658}">
      <dsp:nvSpPr>
        <dsp:cNvPr id="0" name=""/>
        <dsp:cNvSpPr/>
      </dsp:nvSpPr>
      <dsp:spPr>
        <a:xfrm>
          <a:off x="3480333" y="2227528"/>
          <a:ext cx="902304" cy="92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10000"/>
            </a:spcAft>
            <a:buNone/>
          </a:pPr>
          <a:r>
            <a:rPr lang="en-CA" sz="1600" kern="1200" dirty="0">
              <a:solidFill>
                <a:schemeClr val="bg1"/>
              </a:solidFill>
            </a:rPr>
            <a:t>Nutrient source</a:t>
          </a:r>
        </a:p>
      </dsp:txBody>
      <dsp:txXfrm>
        <a:off x="3480333" y="2227528"/>
        <a:ext cx="902304" cy="922528"/>
      </dsp:txXfrm>
    </dsp:sp>
    <dsp:sp modelId="{22601524-44A5-4D0B-A09B-15AA7D9A70F0}">
      <dsp:nvSpPr>
        <dsp:cNvPr id="0" name=""/>
        <dsp:cNvSpPr/>
      </dsp:nvSpPr>
      <dsp:spPr>
        <a:xfrm>
          <a:off x="2740253" y="3110991"/>
          <a:ext cx="953207" cy="953008"/>
        </a:xfrm>
        <a:prstGeom prst="ellipse">
          <a:avLst/>
        </a:prstGeom>
        <a:solidFill>
          <a:srgbClr val="09A4D2"/>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dsp:style>
    </dsp:sp>
    <dsp:sp modelId="{BA39058E-8E78-4B72-87FA-A46A5CCFB99A}">
      <dsp:nvSpPr>
        <dsp:cNvPr id="0" name=""/>
        <dsp:cNvSpPr/>
      </dsp:nvSpPr>
      <dsp:spPr>
        <a:xfrm>
          <a:off x="2771610" y="3130499"/>
          <a:ext cx="921253" cy="92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10000"/>
            </a:spcAft>
            <a:buNone/>
          </a:pPr>
          <a:r>
            <a:rPr lang="en-CA" sz="1600" kern="1200" dirty="0">
              <a:solidFill>
                <a:schemeClr val="bg1"/>
              </a:solidFill>
            </a:rPr>
            <a:t>Treatment challenges</a:t>
          </a:r>
        </a:p>
      </dsp:txBody>
      <dsp:txXfrm>
        <a:off x="2771610" y="3130499"/>
        <a:ext cx="921253" cy="9225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BF6CA-A975-4217-841D-D6EBBF1669C8}">
      <dsp:nvSpPr>
        <dsp:cNvPr id="0" name=""/>
        <dsp:cNvSpPr/>
      </dsp:nvSpPr>
      <dsp:spPr>
        <a:xfrm>
          <a:off x="1437624" y="1135887"/>
          <a:ext cx="1778971" cy="1778812"/>
        </a:xfrm>
        <a:prstGeom prst="ellipse">
          <a:avLst/>
        </a:prstGeom>
        <a:solidFill>
          <a:srgbClr val="5B99CC"/>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CA" sz="2000" kern="1200" dirty="0"/>
            <a:t>Source Water Treatability Analyses</a:t>
          </a:r>
        </a:p>
      </dsp:txBody>
      <dsp:txXfrm>
        <a:off x="1698148" y="1396388"/>
        <a:ext cx="1257923" cy="1257810"/>
      </dsp:txXfrm>
    </dsp:sp>
    <dsp:sp modelId="{404B30C9-8110-412C-8AC8-BE6F1D8678B1}">
      <dsp:nvSpPr>
        <dsp:cNvPr id="0" name=""/>
        <dsp:cNvSpPr/>
      </dsp:nvSpPr>
      <dsp:spPr>
        <a:xfrm>
          <a:off x="520456" y="146710"/>
          <a:ext cx="3585625" cy="3737660"/>
        </a:xfrm>
        <a:prstGeom prst="blockArc">
          <a:avLst>
            <a:gd name="adj1" fmla="val 16509444"/>
            <a:gd name="adj2" fmla="val 5088054"/>
            <a:gd name="adj3" fmla="val 5240"/>
          </a:avLst>
        </a:prstGeom>
        <a:solidFill>
          <a:srgbClr val="66853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89B52A-0BB5-4B8B-9DD4-36EF0649A279}">
      <dsp:nvSpPr>
        <dsp:cNvPr id="0" name=""/>
        <dsp:cNvSpPr/>
      </dsp:nvSpPr>
      <dsp:spPr>
        <a:xfrm>
          <a:off x="2740253" y="0"/>
          <a:ext cx="953207" cy="953008"/>
        </a:xfrm>
        <a:prstGeom prst="ellipse">
          <a:avLst/>
        </a:prstGeom>
        <a:solidFill>
          <a:srgbClr val="09A4D2"/>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dsp:style>
    </dsp:sp>
    <dsp:sp modelId="{747A1D4A-BB0A-4C13-A109-28C548299B52}">
      <dsp:nvSpPr>
        <dsp:cNvPr id="0" name=""/>
        <dsp:cNvSpPr/>
      </dsp:nvSpPr>
      <dsp:spPr>
        <a:xfrm>
          <a:off x="2776771" y="20241"/>
          <a:ext cx="926165" cy="906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10000"/>
            </a:spcAft>
            <a:buNone/>
          </a:pPr>
          <a:r>
            <a:rPr lang="en-CA" sz="1600" kern="1200" dirty="0">
              <a:solidFill>
                <a:schemeClr val="bg1"/>
              </a:solidFill>
            </a:rPr>
            <a:t>NOM Character</a:t>
          </a:r>
        </a:p>
      </dsp:txBody>
      <dsp:txXfrm>
        <a:off x="2776771" y="20241"/>
        <a:ext cx="926165" cy="906429"/>
      </dsp:txXfrm>
    </dsp:sp>
    <dsp:sp modelId="{282911AF-AD20-44C6-BCCE-2553ABBD06CD}">
      <dsp:nvSpPr>
        <dsp:cNvPr id="0" name=""/>
        <dsp:cNvSpPr/>
      </dsp:nvSpPr>
      <dsp:spPr>
        <a:xfrm>
          <a:off x="3444321" y="887577"/>
          <a:ext cx="953207" cy="953008"/>
        </a:xfrm>
        <a:prstGeom prst="ellipse">
          <a:avLst/>
        </a:prstGeom>
        <a:solidFill>
          <a:srgbClr val="09A4D2"/>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dsp:style>
    </dsp:sp>
    <dsp:sp modelId="{B393D30E-58A7-4836-864C-3085E8BBE2D8}">
      <dsp:nvSpPr>
        <dsp:cNvPr id="0" name=""/>
        <dsp:cNvSpPr/>
      </dsp:nvSpPr>
      <dsp:spPr>
        <a:xfrm>
          <a:off x="3471267" y="900632"/>
          <a:ext cx="940061" cy="92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10000"/>
            </a:spcAft>
            <a:buNone/>
          </a:pPr>
          <a:r>
            <a:rPr lang="en-CA" sz="1600" kern="1200" dirty="0">
              <a:solidFill>
                <a:schemeClr val="bg1"/>
              </a:solidFill>
            </a:rPr>
            <a:t>DBP-FP</a:t>
          </a:r>
        </a:p>
      </dsp:txBody>
      <dsp:txXfrm>
        <a:off x="3471267" y="900632"/>
        <a:ext cx="940061" cy="922528"/>
      </dsp:txXfrm>
    </dsp:sp>
    <dsp:sp modelId="{15DC9715-602E-4712-9FAC-6F414D364639}">
      <dsp:nvSpPr>
        <dsp:cNvPr id="0" name=""/>
        <dsp:cNvSpPr/>
      </dsp:nvSpPr>
      <dsp:spPr>
        <a:xfrm>
          <a:off x="3440665" y="2192527"/>
          <a:ext cx="953207" cy="953008"/>
        </a:xfrm>
        <a:prstGeom prst="ellipse">
          <a:avLst/>
        </a:prstGeom>
        <a:solidFill>
          <a:srgbClr val="09A4D2"/>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dsp:style>
    </dsp:sp>
    <dsp:sp modelId="{B3CE6D96-8645-43F8-AE99-A2688B148658}">
      <dsp:nvSpPr>
        <dsp:cNvPr id="0" name=""/>
        <dsp:cNvSpPr/>
      </dsp:nvSpPr>
      <dsp:spPr>
        <a:xfrm>
          <a:off x="3480333" y="2227528"/>
          <a:ext cx="902304" cy="92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10000"/>
            </a:spcAft>
            <a:buNone/>
          </a:pPr>
          <a:r>
            <a:rPr lang="en-CA" sz="1600" kern="1200" dirty="0">
              <a:solidFill>
                <a:schemeClr val="bg1"/>
              </a:solidFill>
            </a:rPr>
            <a:t>Surface Properties</a:t>
          </a:r>
        </a:p>
      </dsp:txBody>
      <dsp:txXfrm>
        <a:off x="3480333" y="2227528"/>
        <a:ext cx="902304" cy="922528"/>
      </dsp:txXfrm>
    </dsp:sp>
    <dsp:sp modelId="{22601524-44A5-4D0B-A09B-15AA7D9A70F0}">
      <dsp:nvSpPr>
        <dsp:cNvPr id="0" name=""/>
        <dsp:cNvSpPr/>
      </dsp:nvSpPr>
      <dsp:spPr>
        <a:xfrm>
          <a:off x="2740253" y="3110991"/>
          <a:ext cx="953207" cy="953008"/>
        </a:xfrm>
        <a:prstGeom prst="ellipse">
          <a:avLst/>
        </a:prstGeom>
        <a:solidFill>
          <a:srgbClr val="09A4D2"/>
        </a:solidFill>
        <a:ln w="12700" cap="flat" cmpd="sng" algn="ctr">
          <a:solidFill>
            <a:srgbClr val="3B3838"/>
          </a:solidFill>
          <a:prstDash val="solid"/>
          <a:miter lim="800000"/>
        </a:ln>
        <a:effectLst/>
      </dsp:spPr>
      <dsp:style>
        <a:lnRef idx="2">
          <a:scrgbClr r="0" g="0" b="0"/>
        </a:lnRef>
        <a:fillRef idx="1">
          <a:scrgbClr r="0" g="0" b="0"/>
        </a:fillRef>
        <a:effectRef idx="0">
          <a:scrgbClr r="0" g="0" b="0"/>
        </a:effectRef>
        <a:fontRef idx="minor"/>
      </dsp:style>
    </dsp:sp>
    <dsp:sp modelId="{BA39058E-8E78-4B72-87FA-A46A5CCFB99A}">
      <dsp:nvSpPr>
        <dsp:cNvPr id="0" name=""/>
        <dsp:cNvSpPr/>
      </dsp:nvSpPr>
      <dsp:spPr>
        <a:xfrm>
          <a:off x="2771610" y="3130499"/>
          <a:ext cx="921253" cy="922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10000"/>
            </a:spcAft>
            <a:buNone/>
          </a:pPr>
          <a:r>
            <a:rPr lang="en-CA" sz="1600" kern="1200" dirty="0">
              <a:solidFill>
                <a:schemeClr val="bg1"/>
              </a:solidFill>
            </a:rPr>
            <a:t>Algae</a:t>
          </a:r>
        </a:p>
      </dsp:txBody>
      <dsp:txXfrm>
        <a:off x="2771610" y="3130499"/>
        <a:ext cx="921253" cy="922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C5A0E-1A4B-4C37-8102-A9333F4D25FC}">
      <dsp:nvSpPr>
        <dsp:cNvPr id="0" name=""/>
        <dsp:cNvSpPr/>
      </dsp:nvSpPr>
      <dsp:spPr>
        <a:xfrm>
          <a:off x="1833986" y="3098800"/>
          <a:ext cx="3060192" cy="0"/>
        </a:xfrm>
        <a:prstGeom prst="line">
          <a:avLst/>
        </a:prstGeom>
        <a:noFill/>
        <a:ln w="12700" cap="flat" cmpd="sng" algn="ctr">
          <a:solidFill>
            <a:srgbClr val="5B99CC"/>
          </a:solidFill>
          <a:prstDash val="solid"/>
          <a:miter lim="800000"/>
        </a:ln>
        <a:effectLst/>
      </dsp:spPr>
      <dsp:style>
        <a:lnRef idx="2">
          <a:scrgbClr r="0" g="0" b="0"/>
        </a:lnRef>
        <a:fillRef idx="0">
          <a:scrgbClr r="0" g="0" b="0"/>
        </a:fillRef>
        <a:effectRef idx="0">
          <a:scrgbClr r="0" g="0" b="0"/>
        </a:effectRef>
        <a:fontRef idx="minor"/>
      </dsp:style>
    </dsp:sp>
    <dsp:sp modelId="{223D57DE-1110-43F5-97D3-BA4C0D17DC97}">
      <dsp:nvSpPr>
        <dsp:cNvPr id="0" name=""/>
        <dsp:cNvSpPr/>
      </dsp:nvSpPr>
      <dsp:spPr>
        <a:xfrm>
          <a:off x="1833986" y="2031999"/>
          <a:ext cx="2621280" cy="0"/>
        </a:xfrm>
        <a:prstGeom prst="line">
          <a:avLst/>
        </a:prstGeom>
        <a:noFill/>
        <a:ln w="12700" cap="flat" cmpd="sng" algn="ctr">
          <a:solidFill>
            <a:srgbClr val="5B99CC"/>
          </a:solidFill>
          <a:prstDash val="solid"/>
          <a:miter lim="800000"/>
        </a:ln>
        <a:effectLst/>
      </dsp:spPr>
      <dsp:style>
        <a:lnRef idx="2">
          <a:scrgbClr r="0" g="0" b="0"/>
        </a:lnRef>
        <a:fillRef idx="0">
          <a:scrgbClr r="0" g="0" b="0"/>
        </a:fillRef>
        <a:effectRef idx="0">
          <a:scrgbClr r="0" g="0" b="0"/>
        </a:effectRef>
        <a:fontRef idx="minor"/>
      </dsp:style>
    </dsp:sp>
    <dsp:sp modelId="{F91EBC99-0189-48BC-8765-CB9440458002}">
      <dsp:nvSpPr>
        <dsp:cNvPr id="0" name=""/>
        <dsp:cNvSpPr/>
      </dsp:nvSpPr>
      <dsp:spPr>
        <a:xfrm>
          <a:off x="1833986" y="965199"/>
          <a:ext cx="3060192" cy="0"/>
        </a:xfrm>
        <a:prstGeom prst="line">
          <a:avLst/>
        </a:prstGeom>
        <a:noFill/>
        <a:ln w="12700" cap="flat" cmpd="sng" algn="ctr">
          <a:solidFill>
            <a:srgbClr val="5B99CC"/>
          </a:solidFill>
          <a:prstDash val="solid"/>
          <a:miter lim="800000"/>
        </a:ln>
        <a:effectLst/>
      </dsp:spPr>
      <dsp:style>
        <a:lnRef idx="2">
          <a:scrgbClr r="0" g="0" b="0"/>
        </a:lnRef>
        <a:fillRef idx="0">
          <a:scrgbClr r="0" g="0" b="0"/>
        </a:fillRef>
        <a:effectRef idx="0">
          <a:scrgbClr r="0" g="0" b="0"/>
        </a:effectRef>
        <a:fontRef idx="minor"/>
      </dsp:style>
    </dsp:sp>
    <dsp:sp modelId="{25A0ECEB-AAC6-4132-827E-0424F8193FEE}">
      <dsp:nvSpPr>
        <dsp:cNvPr id="0" name=""/>
        <dsp:cNvSpPr/>
      </dsp:nvSpPr>
      <dsp:spPr>
        <a:xfrm>
          <a:off x="702629" y="789696"/>
          <a:ext cx="2484607" cy="24846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rgbClr val="5B99CC"/>
          </a:solidFill>
          <a:prstDash val="solid"/>
          <a:miter lim="800000"/>
        </a:ln>
        <a:effectLst/>
      </dsp:spPr>
      <dsp:style>
        <a:lnRef idx="2">
          <a:scrgbClr r="0" g="0" b="0"/>
        </a:lnRef>
        <a:fillRef idx="1">
          <a:scrgbClr r="0" g="0" b="0"/>
        </a:fillRef>
        <a:effectRef idx="0">
          <a:scrgbClr r="0" g="0" b="0"/>
        </a:effectRef>
        <a:fontRef idx="minor"/>
      </dsp:style>
    </dsp:sp>
    <dsp:sp modelId="{B199458C-4D29-4FC5-BF97-E6F44F981B61}">
      <dsp:nvSpPr>
        <dsp:cNvPr id="0" name=""/>
        <dsp:cNvSpPr/>
      </dsp:nvSpPr>
      <dsp:spPr>
        <a:xfrm>
          <a:off x="859094" y="1800273"/>
          <a:ext cx="2159173" cy="10058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711200">
            <a:lnSpc>
              <a:spcPct val="90000"/>
            </a:lnSpc>
            <a:spcBef>
              <a:spcPct val="0"/>
            </a:spcBef>
            <a:spcAft>
              <a:spcPct val="35000"/>
            </a:spcAft>
            <a:buNone/>
          </a:pPr>
          <a:endParaRPr lang="en-CA" sz="1600" kern="1200" dirty="0">
            <a:latin typeface="Ebrima" panose="02000000000000000000" pitchFamily="2" charset="0"/>
            <a:ea typeface="Ebrima" panose="02000000000000000000" pitchFamily="2" charset="0"/>
            <a:cs typeface="Ebrima" panose="02000000000000000000" pitchFamily="2" charset="0"/>
          </a:endParaRPr>
        </a:p>
      </dsp:txBody>
      <dsp:txXfrm>
        <a:off x="859094" y="1800273"/>
        <a:ext cx="2159173" cy="1005840"/>
      </dsp:txXfrm>
    </dsp:sp>
    <dsp:sp modelId="{3FFC99C5-A7C1-42EA-9E8A-6EFAFA9BAD09}">
      <dsp:nvSpPr>
        <dsp:cNvPr id="0" name=""/>
        <dsp:cNvSpPr/>
      </dsp:nvSpPr>
      <dsp:spPr>
        <a:xfrm>
          <a:off x="4038555" y="433695"/>
          <a:ext cx="914400" cy="914400"/>
        </a:xfrm>
        <a:prstGeom prst="ellipse">
          <a:avLst/>
        </a:prstGeom>
        <a:blipFill rotWithShape="1">
          <a:blip xmlns:r="http://schemas.openxmlformats.org/officeDocument/2006/relationships" r:embed="rId2"/>
          <a:srcRect/>
          <a:stretch>
            <a:fillRect l="-16000" r="-16000"/>
          </a:stretch>
        </a:blipFill>
        <a:ln w="12700" cap="flat" cmpd="sng" algn="ctr">
          <a:solidFill>
            <a:srgbClr val="5B99CC"/>
          </a:solidFill>
          <a:prstDash val="solid"/>
          <a:miter lim="800000"/>
        </a:ln>
        <a:effectLst/>
      </dsp:spPr>
      <dsp:style>
        <a:lnRef idx="2">
          <a:scrgbClr r="0" g="0" b="0"/>
        </a:lnRef>
        <a:fillRef idx="1">
          <a:scrgbClr r="0" g="0" b="0"/>
        </a:fillRef>
        <a:effectRef idx="0">
          <a:scrgbClr r="0" g="0" b="0"/>
        </a:effectRef>
        <a:fontRef idx="minor"/>
      </dsp:style>
    </dsp:sp>
    <dsp:sp modelId="{B2C0AA89-58CF-45B8-B232-E394D673C3D0}">
      <dsp:nvSpPr>
        <dsp:cNvPr id="0" name=""/>
        <dsp:cNvSpPr/>
      </dsp:nvSpPr>
      <dsp:spPr>
        <a:xfrm>
          <a:off x="5279964" y="453410"/>
          <a:ext cx="152939" cy="91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endParaRPr lang="en-CA" sz="1600" kern="1200" dirty="0"/>
        </a:p>
      </dsp:txBody>
      <dsp:txXfrm>
        <a:off x="5279964" y="453410"/>
        <a:ext cx="152939" cy="914400"/>
      </dsp:txXfrm>
    </dsp:sp>
    <dsp:sp modelId="{FE274B69-CB4B-4128-B9A5-870E86C86F3A}">
      <dsp:nvSpPr>
        <dsp:cNvPr id="0" name=""/>
        <dsp:cNvSpPr/>
      </dsp:nvSpPr>
      <dsp:spPr>
        <a:xfrm>
          <a:off x="3618727" y="1566113"/>
          <a:ext cx="914400" cy="914400"/>
        </a:xfrm>
        <a:prstGeom prst="ellipse">
          <a:avLst/>
        </a:prstGeom>
        <a:blipFill rotWithShape="1">
          <a:blip xmlns:r="http://schemas.openxmlformats.org/officeDocument/2006/relationships" r:embed="rId3"/>
          <a:srcRect/>
          <a:stretch>
            <a:fillRect l="-17000" r="-17000"/>
          </a:stretch>
        </a:blipFill>
        <a:ln w="12700" cap="flat" cmpd="sng" algn="ctr">
          <a:solidFill>
            <a:srgbClr val="5B99CC"/>
          </a:solidFill>
          <a:prstDash val="solid"/>
          <a:miter lim="800000"/>
        </a:ln>
        <a:effectLst/>
      </dsp:spPr>
      <dsp:style>
        <a:lnRef idx="2">
          <a:scrgbClr r="0" g="0" b="0"/>
        </a:lnRef>
        <a:fillRef idx="1">
          <a:scrgbClr r="0" g="0" b="0"/>
        </a:fillRef>
        <a:effectRef idx="0">
          <a:scrgbClr r="0" g="0" b="0"/>
        </a:effectRef>
        <a:fontRef idx="minor"/>
      </dsp:style>
    </dsp:sp>
    <dsp:sp modelId="{E7038F9E-2CCB-4C0B-8AD0-6B1F776AF0DC}">
      <dsp:nvSpPr>
        <dsp:cNvPr id="0" name=""/>
        <dsp:cNvSpPr/>
      </dsp:nvSpPr>
      <dsp:spPr>
        <a:xfrm>
          <a:off x="4853266" y="1566113"/>
          <a:ext cx="231060" cy="91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endParaRPr lang="en-CA" sz="1600" kern="1200" dirty="0"/>
        </a:p>
      </dsp:txBody>
      <dsp:txXfrm>
        <a:off x="4853266" y="1566113"/>
        <a:ext cx="231060" cy="914400"/>
      </dsp:txXfrm>
    </dsp:sp>
    <dsp:sp modelId="{61EC68E6-DCB9-49C4-8A66-C4E32EDD399D}">
      <dsp:nvSpPr>
        <dsp:cNvPr id="0" name=""/>
        <dsp:cNvSpPr/>
      </dsp:nvSpPr>
      <dsp:spPr>
        <a:xfrm>
          <a:off x="4038555" y="2675725"/>
          <a:ext cx="914400" cy="91440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12700" cap="flat" cmpd="sng" algn="ctr">
          <a:solidFill>
            <a:srgbClr val="5B99CC"/>
          </a:solidFill>
          <a:prstDash val="solid"/>
          <a:miter lim="800000"/>
        </a:ln>
        <a:effectLst/>
      </dsp:spPr>
      <dsp:style>
        <a:lnRef idx="2">
          <a:scrgbClr r="0" g="0" b="0"/>
        </a:lnRef>
        <a:fillRef idx="1">
          <a:scrgbClr r="0" g="0" b="0"/>
        </a:fillRef>
        <a:effectRef idx="0">
          <a:scrgbClr r="0" g="0" b="0"/>
        </a:effectRef>
        <a:fontRef idx="minor"/>
      </dsp:style>
    </dsp:sp>
    <dsp:sp modelId="{68A77B10-BC09-4D36-A339-55E09BA92AB8}">
      <dsp:nvSpPr>
        <dsp:cNvPr id="0" name=""/>
        <dsp:cNvSpPr/>
      </dsp:nvSpPr>
      <dsp:spPr>
        <a:xfrm>
          <a:off x="5307133" y="2648421"/>
          <a:ext cx="117819" cy="91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marL="0" lvl="0" indent="0" algn="l" defTabSz="711200">
            <a:lnSpc>
              <a:spcPct val="90000"/>
            </a:lnSpc>
            <a:spcBef>
              <a:spcPct val="0"/>
            </a:spcBef>
            <a:spcAft>
              <a:spcPct val="35000"/>
            </a:spcAft>
            <a:buNone/>
          </a:pPr>
          <a:endParaRPr lang="en-CA" sz="1600" kern="1200" dirty="0"/>
        </a:p>
      </dsp:txBody>
      <dsp:txXfrm>
        <a:off x="5307133" y="2648421"/>
        <a:ext cx="117819" cy="914400"/>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A5514-4BBF-BC49-832C-64F49AE95E23}" type="datetimeFigureOut">
              <a:rPr lang="en-US" smtClean="0"/>
              <a:t>10/26/2020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1A9259-AC8B-5E49-98CA-2E16547341CA}" type="slidenum">
              <a:rPr lang="en-US" smtClean="0"/>
              <a:t>‹#›</a:t>
            </a:fld>
            <a:endParaRPr lang="en-US"/>
          </a:p>
        </p:txBody>
      </p:sp>
    </p:spTree>
    <p:extLst>
      <p:ext uri="{BB962C8B-B14F-4D97-AF65-F5344CB8AC3E}">
        <p14:creationId xmlns:p14="http://schemas.microsoft.com/office/powerpoint/2010/main" val="934454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jpg"/><Relationship Id="rId3" Type="http://schemas.openxmlformats.org/officeDocument/2006/relationships/image" Target="../media/image7.jp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jp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image" Target="../media/image1.jpe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6.png"/><Relationship Id="rId5" Type="http://schemas.openxmlformats.org/officeDocument/2006/relationships/image" Target="../media/image9.jpg"/><Relationship Id="rId15" Type="http://schemas.openxmlformats.org/officeDocument/2006/relationships/image" Target="../media/image18.sv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8.jpe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9D6AC7-E753-BD46-B68C-05B821888C86}"/>
              </a:ext>
            </a:extLst>
          </p:cNvPr>
          <p:cNvPicPr>
            <a:picLocks noChangeAspect="1"/>
          </p:cNvPicPr>
          <p:nvPr userDrawn="1"/>
        </p:nvPicPr>
        <p:blipFill rotWithShape="1">
          <a:blip r:embed="rId2"/>
          <a:srcRect t="35312"/>
          <a:stretch/>
        </p:blipFill>
        <p:spPr>
          <a:xfrm>
            <a:off x="-4" y="0"/>
            <a:ext cx="9144001" cy="5257800"/>
          </a:xfrm>
          <a:prstGeom prst="rect">
            <a:avLst/>
          </a:prstGeom>
        </p:spPr>
      </p:pic>
      <p:sp>
        <p:nvSpPr>
          <p:cNvPr id="8" name="Rectangle 7">
            <a:extLst>
              <a:ext uri="{FF2B5EF4-FFF2-40B4-BE49-F238E27FC236}">
                <a16:creationId xmlns:a16="http://schemas.microsoft.com/office/drawing/2014/main" id="{21F021ED-E435-8F43-B551-12E5E16EA744}"/>
              </a:ext>
            </a:extLst>
          </p:cNvPr>
          <p:cNvSpPr/>
          <p:nvPr userDrawn="1"/>
        </p:nvSpPr>
        <p:spPr>
          <a:xfrm>
            <a:off x="-5" y="0"/>
            <a:ext cx="9144000" cy="5257800"/>
          </a:xfrm>
          <a:prstGeom prst="rect">
            <a:avLst/>
          </a:prstGeom>
          <a:solidFill>
            <a:srgbClr val="09A4D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E37E5A0A-29A4-4947-8A1A-62A8CC10965A}"/>
              </a:ext>
            </a:extLst>
          </p:cNvPr>
          <p:cNvSpPr>
            <a:spLocks noGrp="1"/>
          </p:cNvSpPr>
          <p:nvPr>
            <p:ph type="ctrTitle" hasCustomPrompt="1"/>
          </p:nvPr>
        </p:nvSpPr>
        <p:spPr>
          <a:xfrm>
            <a:off x="1143000" y="665163"/>
            <a:ext cx="6858000" cy="2387600"/>
          </a:xfrm>
        </p:spPr>
        <p:txBody>
          <a:bodyPr anchor="b"/>
          <a:lstStyle>
            <a:lvl1pPr algn="ctr">
              <a:defRPr sz="4500"/>
            </a:lvl1pPr>
          </a:lstStyle>
          <a:p>
            <a:r>
              <a:rPr lang="en-US" dirty="0"/>
              <a:t>CLICK TO EDIT MASTER TITLE STYLE</a:t>
            </a:r>
          </a:p>
        </p:txBody>
      </p:sp>
      <p:sp>
        <p:nvSpPr>
          <p:cNvPr id="3" name="Subtitle 2">
            <a:extLst>
              <a:ext uri="{FF2B5EF4-FFF2-40B4-BE49-F238E27FC236}">
                <a16:creationId xmlns:a16="http://schemas.microsoft.com/office/drawing/2014/main" id="{7FEDCB30-4CEA-A24B-B0D1-30CE3099DF96}"/>
              </a:ext>
            </a:extLst>
          </p:cNvPr>
          <p:cNvSpPr>
            <a:spLocks noGrp="1"/>
          </p:cNvSpPr>
          <p:nvPr>
            <p:ph type="subTitle" idx="1"/>
          </p:nvPr>
        </p:nvSpPr>
        <p:spPr>
          <a:xfrm>
            <a:off x="1143000" y="3226899"/>
            <a:ext cx="6858000" cy="165576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11" name="Picture 10">
            <a:extLst>
              <a:ext uri="{FF2B5EF4-FFF2-40B4-BE49-F238E27FC236}">
                <a16:creationId xmlns:a16="http://schemas.microsoft.com/office/drawing/2014/main" id="{2A3E0B92-D366-1643-9F0D-BD67D2E1E1EC}"/>
              </a:ext>
            </a:extLst>
          </p:cNvPr>
          <p:cNvPicPr>
            <a:picLocks noChangeAspect="1"/>
          </p:cNvPicPr>
          <p:nvPr userDrawn="1"/>
        </p:nvPicPr>
        <p:blipFill>
          <a:blip r:embed="rId3"/>
          <a:stretch>
            <a:fillRect/>
          </a:stretch>
        </p:blipFill>
        <p:spPr>
          <a:xfrm>
            <a:off x="6718947" y="5559113"/>
            <a:ext cx="2180876" cy="987446"/>
          </a:xfrm>
          <a:prstGeom prst="rect">
            <a:avLst/>
          </a:prstGeom>
        </p:spPr>
      </p:pic>
      <p:pic>
        <p:nvPicPr>
          <p:cNvPr id="12" name="Picture 11">
            <a:extLst>
              <a:ext uri="{FF2B5EF4-FFF2-40B4-BE49-F238E27FC236}">
                <a16:creationId xmlns:a16="http://schemas.microsoft.com/office/drawing/2014/main" id="{EBC7E0EE-5677-4748-A873-648F3F3D7CDF}"/>
              </a:ext>
            </a:extLst>
          </p:cNvPr>
          <p:cNvPicPr>
            <a:picLocks noChangeAspect="1"/>
          </p:cNvPicPr>
          <p:nvPr userDrawn="1"/>
        </p:nvPicPr>
        <p:blipFill>
          <a:blip r:embed="rId4"/>
          <a:stretch>
            <a:fillRect/>
          </a:stretch>
        </p:blipFill>
        <p:spPr>
          <a:xfrm>
            <a:off x="4433101" y="5617365"/>
            <a:ext cx="1993427" cy="929194"/>
          </a:xfrm>
          <a:prstGeom prst="rect">
            <a:avLst/>
          </a:prstGeom>
        </p:spPr>
      </p:pic>
      <p:pic>
        <p:nvPicPr>
          <p:cNvPr id="5" name="Picture 4">
            <a:extLst>
              <a:ext uri="{FF2B5EF4-FFF2-40B4-BE49-F238E27FC236}">
                <a16:creationId xmlns:a16="http://schemas.microsoft.com/office/drawing/2014/main" id="{5D70A163-A0F3-0F41-A45F-98A5CB4BF5ED}"/>
              </a:ext>
            </a:extLst>
          </p:cNvPr>
          <p:cNvPicPr>
            <a:picLocks noChangeAspect="1"/>
          </p:cNvPicPr>
          <p:nvPr userDrawn="1"/>
        </p:nvPicPr>
        <p:blipFill rotWithShape="1">
          <a:blip r:embed="rId5"/>
          <a:srcRect l="7332" t="18599" r="7330" b="18599"/>
          <a:stretch/>
        </p:blipFill>
        <p:spPr>
          <a:xfrm>
            <a:off x="380742" y="5478294"/>
            <a:ext cx="2077770" cy="1021581"/>
          </a:xfrm>
          <a:prstGeom prst="rect">
            <a:avLst/>
          </a:prstGeom>
        </p:spPr>
      </p:pic>
      <p:pic>
        <p:nvPicPr>
          <p:cNvPr id="13" name="Picture 12">
            <a:extLst>
              <a:ext uri="{FF2B5EF4-FFF2-40B4-BE49-F238E27FC236}">
                <a16:creationId xmlns:a16="http://schemas.microsoft.com/office/drawing/2014/main" id="{F6F4BBD3-6E3D-784C-9340-99835F588512}"/>
              </a:ext>
            </a:extLst>
          </p:cNvPr>
          <p:cNvPicPr>
            <a:picLocks noChangeAspect="1"/>
          </p:cNvPicPr>
          <p:nvPr userDrawn="1"/>
        </p:nvPicPr>
        <p:blipFill rotWithShape="1">
          <a:blip r:embed="rId6"/>
          <a:srcRect l="16459" t="13809" r="18206" b="3552"/>
          <a:stretch/>
        </p:blipFill>
        <p:spPr>
          <a:xfrm>
            <a:off x="2900333" y="5581346"/>
            <a:ext cx="907736" cy="1105370"/>
          </a:xfrm>
          <a:prstGeom prst="rect">
            <a:avLst/>
          </a:prstGeom>
        </p:spPr>
      </p:pic>
    </p:spTree>
    <p:extLst>
      <p:ext uri="{BB962C8B-B14F-4D97-AF65-F5344CB8AC3E}">
        <p14:creationId xmlns:p14="http://schemas.microsoft.com/office/powerpoint/2010/main" val="4214385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A13032-3739-C745-AD52-210334CC9DDF}"/>
              </a:ext>
            </a:extLst>
          </p:cNvPr>
          <p:cNvSpPr/>
          <p:nvPr userDrawn="1"/>
        </p:nvSpPr>
        <p:spPr>
          <a:xfrm>
            <a:off x="0" y="1"/>
            <a:ext cx="9144000" cy="1152921"/>
          </a:xfrm>
          <a:prstGeom prst="rect">
            <a:avLst/>
          </a:prstGeom>
          <a:solidFill>
            <a:srgbClr val="09A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C11D679F-6870-C94A-BDB2-2C51B2F216E9}"/>
              </a:ext>
            </a:extLst>
          </p:cNvPr>
          <p:cNvSpPr>
            <a:spLocks noGrp="1"/>
          </p:cNvSpPr>
          <p:nvPr>
            <p:ph type="title" hasCustomPrompt="1"/>
          </p:nvPr>
        </p:nvSpPr>
        <p:spPr>
          <a:xfrm>
            <a:off x="65942" y="82063"/>
            <a:ext cx="8937381" cy="973015"/>
          </a:xfrm>
        </p:spPr>
        <p:txBody>
          <a:bodyPr>
            <a:normAutofit/>
          </a:bodyPr>
          <a:lstStyle>
            <a:lvl1pPr>
              <a:defRPr sz="4200"/>
            </a:lvl1pPr>
          </a:lstStyle>
          <a:p>
            <a:r>
              <a:rPr lang="en-US" dirty="0"/>
              <a:t>Click to edit Master title slide</a:t>
            </a:r>
          </a:p>
        </p:txBody>
      </p:sp>
      <p:sp>
        <p:nvSpPr>
          <p:cNvPr id="3" name="Content Placeholder 2">
            <a:extLst>
              <a:ext uri="{FF2B5EF4-FFF2-40B4-BE49-F238E27FC236}">
                <a16:creationId xmlns:a16="http://schemas.microsoft.com/office/drawing/2014/main" id="{6845875B-6AE1-5F4C-85C0-45991CFFA21D}"/>
              </a:ext>
            </a:extLst>
          </p:cNvPr>
          <p:cNvSpPr>
            <a:spLocks noGrp="1"/>
          </p:cNvSpPr>
          <p:nvPr>
            <p:ph idx="1"/>
          </p:nvPr>
        </p:nvSpPr>
        <p:spPr>
          <a:xfrm>
            <a:off x="628650" y="1825625"/>
            <a:ext cx="78867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A2AF1B15-EDCF-B84B-8799-00130150EBA6}"/>
              </a:ext>
            </a:extLst>
          </p:cNvPr>
          <p:cNvCxnSpPr>
            <a:cxnSpLocks/>
          </p:cNvCxnSpPr>
          <p:nvPr userDrawn="1"/>
        </p:nvCxnSpPr>
        <p:spPr>
          <a:xfrm>
            <a:off x="6366625" y="6072187"/>
            <a:ext cx="2526208" cy="0"/>
          </a:xfrm>
          <a:prstGeom prst="line">
            <a:avLst/>
          </a:prstGeom>
          <a:ln w="38100">
            <a:solidFill>
              <a:srgbClr val="09A4D2"/>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F7707ACB-75F5-8A49-8E45-F9B336971B65}"/>
              </a:ext>
            </a:extLst>
          </p:cNvPr>
          <p:cNvSpPr>
            <a:spLocks noGrp="1"/>
          </p:cNvSpPr>
          <p:nvPr>
            <p:ph type="sldNum" sz="quarter" idx="12"/>
          </p:nvPr>
        </p:nvSpPr>
        <p:spPr>
          <a:xfrm>
            <a:off x="6694844" y="6233148"/>
            <a:ext cx="2057400" cy="365125"/>
          </a:xfrm>
        </p:spPr>
        <p:txBody>
          <a:bodyPr/>
          <a:lstStyle>
            <a:lvl1pPr>
              <a:defRPr sz="1100"/>
            </a:lvl1pPr>
          </a:lstStyle>
          <a:p>
            <a:fld id="{915FD2DB-8ADA-B545-AFAB-533CE7EC3A77}" type="slidenum">
              <a:rPr lang="en-US" smtClean="0"/>
              <a:pPr/>
              <a:t>‹#›</a:t>
            </a:fld>
            <a:endParaRPr lang="en-US" dirty="0"/>
          </a:p>
        </p:txBody>
      </p:sp>
      <p:sp>
        <p:nvSpPr>
          <p:cNvPr id="13" name="TextBox 12">
            <a:extLst>
              <a:ext uri="{FF2B5EF4-FFF2-40B4-BE49-F238E27FC236}">
                <a16:creationId xmlns:a16="http://schemas.microsoft.com/office/drawing/2014/main" id="{29F8A627-645C-B248-93A0-D8CDD26FC5B9}"/>
              </a:ext>
            </a:extLst>
          </p:cNvPr>
          <p:cNvSpPr txBox="1"/>
          <p:nvPr userDrawn="1"/>
        </p:nvSpPr>
        <p:spPr>
          <a:xfrm>
            <a:off x="7960946" y="6233148"/>
            <a:ext cx="534401" cy="276999"/>
          </a:xfrm>
          <a:prstGeom prst="rect">
            <a:avLst/>
          </a:prstGeom>
          <a:noFill/>
        </p:spPr>
        <p:txBody>
          <a:bodyPr wrap="square" rtlCol="0">
            <a:spAutoFit/>
          </a:bodyPr>
          <a:lstStyle/>
          <a:p>
            <a:pPr algn="r"/>
            <a:r>
              <a:rPr lang="en-US" sz="1200" dirty="0">
                <a:solidFill>
                  <a:srgbClr val="3B3838"/>
                </a:solidFill>
                <a:latin typeface="Arial" panose="020B0604020202020204" pitchFamily="34" charset="0"/>
                <a:cs typeface="Arial" panose="020B0604020202020204" pitchFamily="34" charset="0"/>
              </a:rPr>
              <a:t>| </a:t>
            </a:r>
            <a:endParaRPr lang="en-US" sz="1200" i="1" dirty="0">
              <a:solidFill>
                <a:srgbClr val="3B3838"/>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CE53312-FE96-FF4F-88E4-EC9052AB7E42}"/>
              </a:ext>
            </a:extLst>
          </p:cNvPr>
          <p:cNvPicPr>
            <a:picLocks noChangeAspect="1"/>
          </p:cNvPicPr>
          <p:nvPr userDrawn="1"/>
        </p:nvPicPr>
        <p:blipFill>
          <a:blip r:embed="rId2"/>
          <a:stretch>
            <a:fillRect/>
          </a:stretch>
        </p:blipFill>
        <p:spPr>
          <a:xfrm>
            <a:off x="7071799" y="6206342"/>
            <a:ext cx="1166652" cy="481944"/>
          </a:xfrm>
          <a:prstGeom prst="rect">
            <a:avLst/>
          </a:prstGeom>
        </p:spPr>
      </p:pic>
    </p:spTree>
    <p:extLst>
      <p:ext uri="{BB962C8B-B14F-4D97-AF65-F5344CB8AC3E}">
        <p14:creationId xmlns:p14="http://schemas.microsoft.com/office/powerpoint/2010/main" val="420577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DC103F-D6D6-9A4D-8AAC-FFB538AE1B91}"/>
              </a:ext>
            </a:extLst>
          </p:cNvPr>
          <p:cNvSpPr/>
          <p:nvPr userDrawn="1"/>
        </p:nvSpPr>
        <p:spPr>
          <a:xfrm>
            <a:off x="0" y="1"/>
            <a:ext cx="9144000" cy="1152920"/>
          </a:xfrm>
          <a:prstGeom prst="rect">
            <a:avLst/>
          </a:prstGeom>
          <a:solidFill>
            <a:srgbClr val="09A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a:extLst>
              <a:ext uri="{FF2B5EF4-FFF2-40B4-BE49-F238E27FC236}">
                <a16:creationId xmlns:a16="http://schemas.microsoft.com/office/drawing/2014/main" id="{1C292D0B-6FF7-8E45-A96B-A79156F1CBAF}"/>
              </a:ext>
            </a:extLst>
          </p:cNvPr>
          <p:cNvSpPr>
            <a:spLocks noGrp="1"/>
          </p:cNvSpPr>
          <p:nvPr>
            <p:ph sz="half" idx="1"/>
          </p:nvPr>
        </p:nvSpPr>
        <p:spPr>
          <a:xfrm>
            <a:off x="628650" y="1825625"/>
            <a:ext cx="38862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1A1A9C5-B554-9F4D-B2D8-7556A7B55F61}"/>
              </a:ext>
            </a:extLst>
          </p:cNvPr>
          <p:cNvSpPr>
            <a:spLocks noGrp="1"/>
          </p:cNvSpPr>
          <p:nvPr>
            <p:ph sz="half" idx="2"/>
          </p:nvPr>
        </p:nvSpPr>
        <p:spPr>
          <a:xfrm>
            <a:off x="4629150" y="1825625"/>
            <a:ext cx="38862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B0D06772-DFD4-E842-8B42-608DD6E6E2F2}"/>
              </a:ext>
            </a:extLst>
          </p:cNvPr>
          <p:cNvCxnSpPr>
            <a:cxnSpLocks/>
          </p:cNvCxnSpPr>
          <p:nvPr userDrawn="1"/>
        </p:nvCxnSpPr>
        <p:spPr>
          <a:xfrm>
            <a:off x="6366625" y="6072187"/>
            <a:ext cx="2526208" cy="0"/>
          </a:xfrm>
          <a:prstGeom prst="line">
            <a:avLst/>
          </a:prstGeom>
          <a:ln w="38100">
            <a:solidFill>
              <a:srgbClr val="09A4D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B584B9F-CB15-6441-9092-D93376B8928E}"/>
              </a:ext>
            </a:extLst>
          </p:cNvPr>
          <p:cNvSpPr>
            <a:spLocks noGrp="1"/>
          </p:cNvSpPr>
          <p:nvPr>
            <p:ph type="sldNum" sz="quarter" idx="12"/>
          </p:nvPr>
        </p:nvSpPr>
        <p:spPr>
          <a:xfrm>
            <a:off x="6694844" y="6233148"/>
            <a:ext cx="2057400" cy="365125"/>
          </a:xfrm>
        </p:spPr>
        <p:txBody>
          <a:bodyPr/>
          <a:lstStyle>
            <a:lvl1pPr>
              <a:defRPr sz="1100"/>
            </a:lvl1pPr>
          </a:lstStyle>
          <a:p>
            <a:fld id="{915FD2DB-8ADA-B545-AFAB-533CE7EC3A77}" type="slidenum">
              <a:rPr lang="en-US" smtClean="0"/>
              <a:pPr/>
              <a:t>‹#›</a:t>
            </a:fld>
            <a:endParaRPr lang="en-US"/>
          </a:p>
        </p:txBody>
      </p:sp>
      <p:sp>
        <p:nvSpPr>
          <p:cNvPr id="14" name="TextBox 13">
            <a:extLst>
              <a:ext uri="{FF2B5EF4-FFF2-40B4-BE49-F238E27FC236}">
                <a16:creationId xmlns:a16="http://schemas.microsoft.com/office/drawing/2014/main" id="{8D2DC077-304A-E34E-A905-57B09D798F4A}"/>
              </a:ext>
            </a:extLst>
          </p:cNvPr>
          <p:cNvSpPr txBox="1"/>
          <p:nvPr userDrawn="1"/>
        </p:nvSpPr>
        <p:spPr>
          <a:xfrm>
            <a:off x="7960946" y="6233148"/>
            <a:ext cx="534401" cy="276999"/>
          </a:xfrm>
          <a:prstGeom prst="rect">
            <a:avLst/>
          </a:prstGeom>
          <a:noFill/>
        </p:spPr>
        <p:txBody>
          <a:bodyPr wrap="square" rtlCol="0">
            <a:spAutoFit/>
          </a:bodyPr>
          <a:lstStyle/>
          <a:p>
            <a:pPr algn="r"/>
            <a:r>
              <a:rPr lang="en-US" sz="1200" dirty="0">
                <a:solidFill>
                  <a:srgbClr val="3B3838"/>
                </a:solidFill>
                <a:latin typeface="Arial" panose="020B0604020202020204" pitchFamily="34" charset="0"/>
                <a:cs typeface="Arial" panose="020B0604020202020204" pitchFamily="34" charset="0"/>
              </a:rPr>
              <a:t>| </a:t>
            </a:r>
            <a:endParaRPr lang="en-US" sz="1200" i="1" dirty="0">
              <a:solidFill>
                <a:srgbClr val="3B3838"/>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99714FF4-0576-CA4D-B0A3-1CF851FA4A24}"/>
              </a:ext>
            </a:extLst>
          </p:cNvPr>
          <p:cNvSpPr>
            <a:spLocks noGrp="1"/>
          </p:cNvSpPr>
          <p:nvPr>
            <p:ph type="title" hasCustomPrompt="1"/>
          </p:nvPr>
        </p:nvSpPr>
        <p:spPr>
          <a:xfrm>
            <a:off x="65942" y="82063"/>
            <a:ext cx="8937381" cy="973015"/>
          </a:xfrm>
        </p:spPr>
        <p:txBody>
          <a:bodyPr>
            <a:normAutofit/>
          </a:bodyPr>
          <a:lstStyle>
            <a:lvl1pPr>
              <a:defRPr sz="4200"/>
            </a:lvl1pPr>
          </a:lstStyle>
          <a:p>
            <a:r>
              <a:rPr lang="en-US" dirty="0"/>
              <a:t>Click to edit Master title slide</a:t>
            </a:r>
          </a:p>
        </p:txBody>
      </p:sp>
      <p:pic>
        <p:nvPicPr>
          <p:cNvPr id="11" name="Picture 10">
            <a:extLst>
              <a:ext uri="{FF2B5EF4-FFF2-40B4-BE49-F238E27FC236}">
                <a16:creationId xmlns:a16="http://schemas.microsoft.com/office/drawing/2014/main" id="{E671E52B-A1A3-B144-823A-F975377E30D1}"/>
              </a:ext>
            </a:extLst>
          </p:cNvPr>
          <p:cNvPicPr>
            <a:picLocks noChangeAspect="1"/>
          </p:cNvPicPr>
          <p:nvPr userDrawn="1"/>
        </p:nvPicPr>
        <p:blipFill>
          <a:blip r:embed="rId2"/>
          <a:stretch>
            <a:fillRect/>
          </a:stretch>
        </p:blipFill>
        <p:spPr>
          <a:xfrm>
            <a:off x="7071799" y="6206342"/>
            <a:ext cx="1166652" cy="481944"/>
          </a:xfrm>
          <a:prstGeom prst="rect">
            <a:avLst/>
          </a:prstGeom>
        </p:spPr>
      </p:pic>
    </p:spTree>
    <p:extLst>
      <p:ext uri="{BB962C8B-B14F-4D97-AF65-F5344CB8AC3E}">
        <p14:creationId xmlns:p14="http://schemas.microsoft.com/office/powerpoint/2010/main" val="2133916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889F3B-162C-C54E-AB6C-56356D740DAA}"/>
              </a:ext>
            </a:extLst>
          </p:cNvPr>
          <p:cNvSpPr/>
          <p:nvPr userDrawn="1"/>
        </p:nvSpPr>
        <p:spPr>
          <a:xfrm>
            <a:off x="0" y="1"/>
            <a:ext cx="9144000" cy="1152920"/>
          </a:xfrm>
          <a:prstGeom prst="rect">
            <a:avLst/>
          </a:prstGeom>
          <a:solidFill>
            <a:srgbClr val="09A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 name="Straight Connector 7">
            <a:extLst>
              <a:ext uri="{FF2B5EF4-FFF2-40B4-BE49-F238E27FC236}">
                <a16:creationId xmlns:a16="http://schemas.microsoft.com/office/drawing/2014/main" id="{BE37F09A-E7A9-3543-88E2-852A6CBA19DB}"/>
              </a:ext>
            </a:extLst>
          </p:cNvPr>
          <p:cNvCxnSpPr>
            <a:cxnSpLocks/>
          </p:cNvCxnSpPr>
          <p:nvPr userDrawn="1"/>
        </p:nvCxnSpPr>
        <p:spPr>
          <a:xfrm>
            <a:off x="6366625" y="6072187"/>
            <a:ext cx="2526208" cy="0"/>
          </a:xfrm>
          <a:prstGeom prst="line">
            <a:avLst/>
          </a:prstGeom>
          <a:ln w="38100">
            <a:solidFill>
              <a:srgbClr val="09A4D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CE07B3-4606-9B41-8955-70785D6DE679}"/>
              </a:ext>
            </a:extLst>
          </p:cNvPr>
          <p:cNvSpPr txBox="1"/>
          <p:nvPr userDrawn="1"/>
        </p:nvSpPr>
        <p:spPr>
          <a:xfrm>
            <a:off x="7914039" y="6217050"/>
            <a:ext cx="534401" cy="276999"/>
          </a:xfrm>
          <a:prstGeom prst="rect">
            <a:avLst/>
          </a:prstGeom>
          <a:noFill/>
        </p:spPr>
        <p:txBody>
          <a:bodyPr wrap="square" rtlCol="0">
            <a:spAutoFit/>
          </a:bodyPr>
          <a:lstStyle/>
          <a:p>
            <a:pPr algn="r"/>
            <a:r>
              <a:rPr lang="en-US" sz="1200" dirty="0">
                <a:solidFill>
                  <a:srgbClr val="3B3838"/>
                </a:solidFill>
                <a:latin typeface="Arial" panose="020B0604020202020204" pitchFamily="34" charset="0"/>
                <a:cs typeface="Arial" panose="020B0604020202020204" pitchFamily="34" charset="0"/>
              </a:rPr>
              <a:t> </a:t>
            </a:r>
            <a:endParaRPr lang="en-US" sz="1200" i="1" dirty="0">
              <a:solidFill>
                <a:srgbClr val="3B3838"/>
              </a:solidFill>
              <a:latin typeface="Arial" panose="020B0604020202020204" pitchFamily="34" charset="0"/>
              <a:cs typeface="Arial" panose="020B0604020202020204" pitchFamily="34" charset="0"/>
            </a:endParaRPr>
          </a:p>
        </p:txBody>
      </p:sp>
      <p:sp>
        <p:nvSpPr>
          <p:cNvPr id="11" name="Slide Number Placeholder 5">
            <a:extLst>
              <a:ext uri="{FF2B5EF4-FFF2-40B4-BE49-F238E27FC236}">
                <a16:creationId xmlns:a16="http://schemas.microsoft.com/office/drawing/2014/main" id="{F77F6B81-1BBA-674F-A639-AC660035B68A}"/>
              </a:ext>
            </a:extLst>
          </p:cNvPr>
          <p:cNvSpPr>
            <a:spLocks noGrp="1"/>
          </p:cNvSpPr>
          <p:nvPr>
            <p:ph type="sldNum" sz="quarter" idx="12"/>
          </p:nvPr>
        </p:nvSpPr>
        <p:spPr>
          <a:xfrm>
            <a:off x="6694844" y="6233148"/>
            <a:ext cx="2057400" cy="365125"/>
          </a:xfrm>
        </p:spPr>
        <p:txBody>
          <a:bodyPr/>
          <a:lstStyle>
            <a:lvl1pPr>
              <a:defRPr sz="1100"/>
            </a:lvl1pPr>
          </a:lstStyle>
          <a:p>
            <a:fld id="{915FD2DB-8ADA-B545-AFAB-533CE7EC3A77}" type="slidenum">
              <a:rPr lang="en-US" smtClean="0"/>
              <a:pPr/>
              <a:t>‹#›</a:t>
            </a:fld>
            <a:endParaRPr lang="en-US"/>
          </a:p>
        </p:txBody>
      </p:sp>
      <p:sp>
        <p:nvSpPr>
          <p:cNvPr id="13" name="TextBox 12">
            <a:extLst>
              <a:ext uri="{FF2B5EF4-FFF2-40B4-BE49-F238E27FC236}">
                <a16:creationId xmlns:a16="http://schemas.microsoft.com/office/drawing/2014/main" id="{3FCE72CB-79CD-564A-96A9-491488A9BF49}"/>
              </a:ext>
            </a:extLst>
          </p:cNvPr>
          <p:cNvSpPr txBox="1"/>
          <p:nvPr userDrawn="1"/>
        </p:nvSpPr>
        <p:spPr>
          <a:xfrm>
            <a:off x="7960946" y="6233148"/>
            <a:ext cx="534401" cy="276999"/>
          </a:xfrm>
          <a:prstGeom prst="rect">
            <a:avLst/>
          </a:prstGeom>
          <a:noFill/>
        </p:spPr>
        <p:txBody>
          <a:bodyPr wrap="square" rtlCol="0">
            <a:spAutoFit/>
          </a:bodyPr>
          <a:lstStyle/>
          <a:p>
            <a:pPr algn="r"/>
            <a:r>
              <a:rPr lang="en-US" sz="1200" dirty="0">
                <a:solidFill>
                  <a:srgbClr val="3B3838"/>
                </a:solidFill>
                <a:latin typeface="Arial" panose="020B0604020202020204" pitchFamily="34" charset="0"/>
                <a:cs typeface="Arial" panose="020B0604020202020204" pitchFamily="34" charset="0"/>
              </a:rPr>
              <a:t>| </a:t>
            </a:r>
            <a:endParaRPr lang="en-US" sz="1200" i="1" dirty="0">
              <a:solidFill>
                <a:srgbClr val="3B3838"/>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265EAF79-BF70-224C-B131-EBE26D327021}"/>
              </a:ext>
            </a:extLst>
          </p:cNvPr>
          <p:cNvSpPr>
            <a:spLocks noGrp="1"/>
          </p:cNvSpPr>
          <p:nvPr>
            <p:ph type="title" hasCustomPrompt="1"/>
          </p:nvPr>
        </p:nvSpPr>
        <p:spPr>
          <a:xfrm>
            <a:off x="65942" y="82063"/>
            <a:ext cx="8937381" cy="973015"/>
          </a:xfrm>
        </p:spPr>
        <p:txBody>
          <a:bodyPr>
            <a:normAutofit/>
          </a:bodyPr>
          <a:lstStyle>
            <a:lvl1pPr>
              <a:defRPr sz="4200"/>
            </a:lvl1pPr>
          </a:lstStyle>
          <a:p>
            <a:r>
              <a:rPr lang="en-US" dirty="0"/>
              <a:t>Click to edit Master title slide</a:t>
            </a:r>
          </a:p>
        </p:txBody>
      </p:sp>
      <p:pic>
        <p:nvPicPr>
          <p:cNvPr id="15" name="Picture 14">
            <a:extLst>
              <a:ext uri="{FF2B5EF4-FFF2-40B4-BE49-F238E27FC236}">
                <a16:creationId xmlns:a16="http://schemas.microsoft.com/office/drawing/2014/main" id="{D2461807-0D9B-6142-A9F0-0EFFAA3062B9}"/>
              </a:ext>
            </a:extLst>
          </p:cNvPr>
          <p:cNvPicPr>
            <a:picLocks noChangeAspect="1"/>
          </p:cNvPicPr>
          <p:nvPr userDrawn="1"/>
        </p:nvPicPr>
        <p:blipFill>
          <a:blip r:embed="rId2"/>
          <a:stretch>
            <a:fillRect/>
          </a:stretch>
        </p:blipFill>
        <p:spPr>
          <a:xfrm>
            <a:off x="7071799" y="6206342"/>
            <a:ext cx="1166652" cy="481944"/>
          </a:xfrm>
          <a:prstGeom prst="rect">
            <a:avLst/>
          </a:prstGeom>
        </p:spPr>
      </p:pic>
    </p:spTree>
    <p:extLst>
      <p:ext uri="{BB962C8B-B14F-4D97-AF65-F5344CB8AC3E}">
        <p14:creationId xmlns:p14="http://schemas.microsoft.com/office/powerpoint/2010/main" val="133940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DC1503-98A2-E944-9FED-BABE4EF2572E}"/>
              </a:ext>
            </a:extLst>
          </p:cNvPr>
          <p:cNvPicPr>
            <a:picLocks noChangeAspect="1"/>
          </p:cNvPicPr>
          <p:nvPr userDrawn="1"/>
        </p:nvPicPr>
        <p:blipFill rotWithShape="1">
          <a:blip r:embed="rId2">
            <a:alphaModFix amt="70000"/>
          </a:blip>
          <a:srcRect t="15612"/>
          <a:stretch/>
        </p:blipFill>
        <p:spPr>
          <a:xfrm>
            <a:off x="1503" y="0"/>
            <a:ext cx="9142497" cy="6858000"/>
          </a:xfrm>
          <a:prstGeom prst="rect">
            <a:avLst/>
          </a:prstGeom>
        </p:spPr>
      </p:pic>
      <p:sp>
        <p:nvSpPr>
          <p:cNvPr id="9" name="Rectangle 8">
            <a:extLst>
              <a:ext uri="{FF2B5EF4-FFF2-40B4-BE49-F238E27FC236}">
                <a16:creationId xmlns:a16="http://schemas.microsoft.com/office/drawing/2014/main" id="{4E623630-B264-0447-B23C-1541133CA529}"/>
              </a:ext>
            </a:extLst>
          </p:cNvPr>
          <p:cNvSpPr/>
          <p:nvPr userDrawn="1"/>
        </p:nvSpPr>
        <p:spPr>
          <a:xfrm>
            <a:off x="1" y="0"/>
            <a:ext cx="9142496" cy="6858000"/>
          </a:xfrm>
          <a:prstGeom prst="rect">
            <a:avLst/>
          </a:prstGeom>
          <a:solidFill>
            <a:srgbClr val="09A4D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B936A919-96D2-EE46-A29C-B55C0995D1AD}"/>
              </a:ext>
            </a:extLst>
          </p:cNvPr>
          <p:cNvSpPr>
            <a:spLocks noGrp="1"/>
          </p:cNvSpPr>
          <p:nvPr>
            <p:ph type="title" hasCustomPrompt="1"/>
          </p:nvPr>
        </p:nvSpPr>
        <p:spPr>
          <a:xfrm>
            <a:off x="1626578" y="1957752"/>
            <a:ext cx="5776546" cy="2836985"/>
          </a:xfrm>
        </p:spPr>
        <p:txBody>
          <a:bodyPr anchor="ctr"/>
          <a:lstStyle>
            <a:lvl1pPr algn="ctr">
              <a:defRPr sz="2400"/>
            </a:lvl1pPr>
          </a:lstStyle>
          <a:p>
            <a:r>
              <a:rPr lang="en-US" dirty="0"/>
              <a:t>Click to edit Master slide</a:t>
            </a:r>
          </a:p>
        </p:txBody>
      </p:sp>
      <p:sp>
        <p:nvSpPr>
          <p:cNvPr id="3" name="Content Placeholder 2">
            <a:extLst>
              <a:ext uri="{FF2B5EF4-FFF2-40B4-BE49-F238E27FC236}">
                <a16:creationId xmlns:a16="http://schemas.microsoft.com/office/drawing/2014/main" id="{2CA073E5-78DA-524C-9245-C469B0880B99}"/>
              </a:ext>
            </a:extLst>
          </p:cNvPr>
          <p:cNvSpPr>
            <a:spLocks noGrp="1"/>
          </p:cNvSpPr>
          <p:nvPr>
            <p:ph idx="1"/>
          </p:nvPr>
        </p:nvSpPr>
        <p:spPr>
          <a:xfrm>
            <a:off x="2256673" y="844061"/>
            <a:ext cx="4629150" cy="676212"/>
          </a:xfrm>
        </p:spPr>
        <p:txBody>
          <a:bodyPr>
            <a:normAutofit/>
          </a:bodyPr>
          <a:lstStyle>
            <a:lvl1pPr marL="0" indent="0">
              <a:buNone/>
              <a:defRPr sz="1500">
                <a:solidFill>
                  <a:srgbClr val="3B3838"/>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endParaRPr lang="en-US" dirty="0"/>
          </a:p>
          <a:p>
            <a:pPr lvl="0"/>
            <a:endParaRPr lang="en-US" dirty="0"/>
          </a:p>
        </p:txBody>
      </p:sp>
    </p:spTree>
    <p:extLst>
      <p:ext uri="{BB962C8B-B14F-4D97-AF65-F5344CB8AC3E}">
        <p14:creationId xmlns:p14="http://schemas.microsoft.com/office/powerpoint/2010/main" val="2885690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1A79-B7CB-BD47-B158-8136938A0708}"/>
              </a:ext>
            </a:extLst>
          </p:cNvPr>
          <p:cNvSpPr>
            <a:spLocks noGrp="1"/>
          </p:cNvSpPr>
          <p:nvPr>
            <p:ph type="title" hasCustomPrompt="1"/>
          </p:nvPr>
        </p:nvSpPr>
        <p:spPr>
          <a:xfrm>
            <a:off x="5142562" y="3432979"/>
            <a:ext cx="3395709" cy="2060514"/>
          </a:xfrm>
        </p:spPr>
        <p:txBody>
          <a:bodyPr anchor="b">
            <a:normAutofit/>
          </a:bodyPr>
          <a:lstStyle>
            <a:lvl1pPr algn="ctr">
              <a:defRPr sz="2800">
                <a:solidFill>
                  <a:srgbClr val="09A4D2"/>
                </a:solidFill>
              </a:defRPr>
            </a:lvl1pPr>
          </a:lstStyle>
          <a:p>
            <a:r>
              <a:rPr lang="en-US" dirty="0"/>
              <a:t>Click to edit Master slide</a:t>
            </a:r>
          </a:p>
        </p:txBody>
      </p:sp>
      <p:sp>
        <p:nvSpPr>
          <p:cNvPr id="14" name="Title 1">
            <a:extLst>
              <a:ext uri="{FF2B5EF4-FFF2-40B4-BE49-F238E27FC236}">
                <a16:creationId xmlns:a16="http://schemas.microsoft.com/office/drawing/2014/main" id="{E1CEF6DA-26A0-0447-AB66-6B4FC7C37101}"/>
              </a:ext>
            </a:extLst>
          </p:cNvPr>
          <p:cNvSpPr txBox="1">
            <a:spLocks/>
          </p:cNvSpPr>
          <p:nvPr userDrawn="1"/>
        </p:nvSpPr>
        <p:spPr>
          <a:xfrm>
            <a:off x="5365827" y="5444628"/>
            <a:ext cx="2949178" cy="503627"/>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3200" b="1" kern="1200">
                <a:solidFill>
                  <a:srgbClr val="09A4D2"/>
                </a:solidFill>
                <a:latin typeface="Arial" panose="020B0604020202020204" pitchFamily="34" charset="0"/>
                <a:ea typeface="+mj-ea"/>
                <a:cs typeface="Arial" panose="020B0604020202020204" pitchFamily="34" charset="0"/>
              </a:defRPr>
            </a:lvl1pPr>
          </a:lstStyle>
          <a:p>
            <a:r>
              <a:rPr lang="en-US" sz="1200" b="0" dirty="0">
                <a:solidFill>
                  <a:srgbClr val="3B3838"/>
                </a:solidFill>
              </a:rPr>
              <a:t>Click to edit Master slide</a:t>
            </a:r>
          </a:p>
        </p:txBody>
      </p:sp>
      <p:sp>
        <p:nvSpPr>
          <p:cNvPr id="15" name="Title 1">
            <a:extLst>
              <a:ext uri="{FF2B5EF4-FFF2-40B4-BE49-F238E27FC236}">
                <a16:creationId xmlns:a16="http://schemas.microsoft.com/office/drawing/2014/main" id="{17AE8CB2-012C-E541-B4A6-1BCD0909BF4B}"/>
              </a:ext>
            </a:extLst>
          </p:cNvPr>
          <p:cNvSpPr txBox="1">
            <a:spLocks/>
          </p:cNvSpPr>
          <p:nvPr userDrawn="1"/>
        </p:nvSpPr>
        <p:spPr>
          <a:xfrm>
            <a:off x="773814" y="275958"/>
            <a:ext cx="2949178" cy="1600200"/>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3200" b="1" kern="1200">
                <a:solidFill>
                  <a:srgbClr val="09A4D2"/>
                </a:solidFill>
                <a:latin typeface="Arial" panose="020B0604020202020204" pitchFamily="34" charset="0"/>
                <a:ea typeface="+mj-ea"/>
                <a:cs typeface="Arial" panose="020B0604020202020204" pitchFamily="34" charset="0"/>
              </a:defRPr>
            </a:lvl1pPr>
          </a:lstStyle>
          <a:p>
            <a:r>
              <a:rPr lang="en-US" sz="2400" dirty="0"/>
              <a:t>Click to edit Master slide</a:t>
            </a:r>
          </a:p>
        </p:txBody>
      </p:sp>
      <p:cxnSp>
        <p:nvCxnSpPr>
          <p:cNvPr id="16" name="Straight Connector 15">
            <a:extLst>
              <a:ext uri="{FF2B5EF4-FFF2-40B4-BE49-F238E27FC236}">
                <a16:creationId xmlns:a16="http://schemas.microsoft.com/office/drawing/2014/main" id="{98E63304-992B-CF44-BF61-59ABE85935A9}"/>
              </a:ext>
            </a:extLst>
          </p:cNvPr>
          <p:cNvCxnSpPr>
            <a:cxnSpLocks/>
          </p:cNvCxnSpPr>
          <p:nvPr userDrawn="1"/>
        </p:nvCxnSpPr>
        <p:spPr>
          <a:xfrm>
            <a:off x="6366625" y="6072187"/>
            <a:ext cx="2526208" cy="0"/>
          </a:xfrm>
          <a:prstGeom prst="line">
            <a:avLst/>
          </a:prstGeom>
          <a:ln w="38100">
            <a:solidFill>
              <a:srgbClr val="09A4D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6FB31D34-2280-6F42-A653-80066F4FD5D2}"/>
              </a:ext>
            </a:extLst>
          </p:cNvPr>
          <p:cNvSpPr>
            <a:spLocks noGrp="1"/>
          </p:cNvSpPr>
          <p:nvPr>
            <p:ph idx="1"/>
          </p:nvPr>
        </p:nvSpPr>
        <p:spPr>
          <a:xfrm>
            <a:off x="36251" y="3317632"/>
            <a:ext cx="4500581" cy="3540369"/>
          </a:xfrm>
        </p:spPr>
        <p:txBody>
          <a:bodyPr/>
          <a:lstStyle>
            <a:lvl1pPr marL="0" indent="0">
              <a:buNone/>
              <a:defRPr/>
            </a:lvl1pPr>
          </a:lstStyle>
          <a:p>
            <a:pPr lvl="0"/>
            <a:endParaRPr lang="en-US" dirty="0"/>
          </a:p>
        </p:txBody>
      </p:sp>
      <p:sp>
        <p:nvSpPr>
          <p:cNvPr id="20" name="Content Placeholder 2">
            <a:extLst>
              <a:ext uri="{FF2B5EF4-FFF2-40B4-BE49-F238E27FC236}">
                <a16:creationId xmlns:a16="http://schemas.microsoft.com/office/drawing/2014/main" id="{78972AAB-13AC-CE40-BE78-A3A8D8421A9D}"/>
              </a:ext>
            </a:extLst>
          </p:cNvPr>
          <p:cNvSpPr>
            <a:spLocks noGrp="1"/>
          </p:cNvSpPr>
          <p:nvPr>
            <p:ph idx="13"/>
          </p:nvPr>
        </p:nvSpPr>
        <p:spPr>
          <a:xfrm>
            <a:off x="4536832" y="1"/>
            <a:ext cx="4607169" cy="3317631"/>
          </a:xfrm>
        </p:spPr>
        <p:txBody>
          <a:bodyPr/>
          <a:lstStyle>
            <a:lvl1pPr marL="0" indent="0">
              <a:buNone/>
              <a:defRPr/>
            </a:lvl1pPr>
          </a:lstStyle>
          <a:p>
            <a:pPr lvl="0"/>
            <a:endParaRPr lang="en-US" dirty="0"/>
          </a:p>
        </p:txBody>
      </p:sp>
      <p:sp>
        <p:nvSpPr>
          <p:cNvPr id="21" name="Title 1">
            <a:extLst>
              <a:ext uri="{FF2B5EF4-FFF2-40B4-BE49-F238E27FC236}">
                <a16:creationId xmlns:a16="http://schemas.microsoft.com/office/drawing/2014/main" id="{A260771E-F5E3-9341-AFC2-71DD14B77E82}"/>
              </a:ext>
            </a:extLst>
          </p:cNvPr>
          <p:cNvSpPr txBox="1">
            <a:spLocks/>
          </p:cNvSpPr>
          <p:nvPr userDrawn="1"/>
        </p:nvSpPr>
        <p:spPr>
          <a:xfrm>
            <a:off x="811952" y="1880653"/>
            <a:ext cx="2949178" cy="503627"/>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3200" b="1" kern="1200">
                <a:solidFill>
                  <a:srgbClr val="09A4D2"/>
                </a:solidFill>
                <a:latin typeface="Arial" panose="020B0604020202020204" pitchFamily="34" charset="0"/>
                <a:ea typeface="+mj-ea"/>
                <a:cs typeface="Arial" panose="020B0604020202020204" pitchFamily="34" charset="0"/>
              </a:defRPr>
            </a:lvl1pPr>
          </a:lstStyle>
          <a:p>
            <a:r>
              <a:rPr lang="en-US" sz="1200" b="0" dirty="0">
                <a:solidFill>
                  <a:srgbClr val="3B3838"/>
                </a:solidFill>
              </a:rPr>
              <a:t>Click to edit Master slide</a:t>
            </a:r>
          </a:p>
        </p:txBody>
      </p:sp>
      <p:sp>
        <p:nvSpPr>
          <p:cNvPr id="12" name="Slide Number Placeholder 5">
            <a:extLst>
              <a:ext uri="{FF2B5EF4-FFF2-40B4-BE49-F238E27FC236}">
                <a16:creationId xmlns:a16="http://schemas.microsoft.com/office/drawing/2014/main" id="{A4215E11-B552-D240-BC63-F1E5ACFFEB8E}"/>
              </a:ext>
            </a:extLst>
          </p:cNvPr>
          <p:cNvSpPr>
            <a:spLocks noGrp="1"/>
          </p:cNvSpPr>
          <p:nvPr>
            <p:ph type="sldNum" sz="quarter" idx="12"/>
          </p:nvPr>
        </p:nvSpPr>
        <p:spPr>
          <a:xfrm>
            <a:off x="6694844" y="6233148"/>
            <a:ext cx="2057400" cy="365125"/>
          </a:xfrm>
        </p:spPr>
        <p:txBody>
          <a:bodyPr/>
          <a:lstStyle>
            <a:lvl1pPr>
              <a:defRPr sz="1100"/>
            </a:lvl1pPr>
          </a:lstStyle>
          <a:p>
            <a:fld id="{915FD2DB-8ADA-B545-AFAB-533CE7EC3A77}" type="slidenum">
              <a:rPr lang="en-US" smtClean="0"/>
              <a:pPr/>
              <a:t>‹#›</a:t>
            </a:fld>
            <a:endParaRPr lang="en-US" dirty="0"/>
          </a:p>
        </p:txBody>
      </p:sp>
      <p:sp>
        <p:nvSpPr>
          <p:cNvPr id="22" name="TextBox 21">
            <a:extLst>
              <a:ext uri="{FF2B5EF4-FFF2-40B4-BE49-F238E27FC236}">
                <a16:creationId xmlns:a16="http://schemas.microsoft.com/office/drawing/2014/main" id="{5BDF4D18-9CB0-9748-A7EA-231571C617EF}"/>
              </a:ext>
            </a:extLst>
          </p:cNvPr>
          <p:cNvSpPr txBox="1"/>
          <p:nvPr userDrawn="1"/>
        </p:nvSpPr>
        <p:spPr>
          <a:xfrm>
            <a:off x="7960946" y="6233148"/>
            <a:ext cx="534401" cy="276999"/>
          </a:xfrm>
          <a:prstGeom prst="rect">
            <a:avLst/>
          </a:prstGeom>
          <a:noFill/>
        </p:spPr>
        <p:txBody>
          <a:bodyPr wrap="square" rtlCol="0">
            <a:spAutoFit/>
          </a:bodyPr>
          <a:lstStyle/>
          <a:p>
            <a:pPr algn="r"/>
            <a:r>
              <a:rPr lang="en-US" sz="1200" dirty="0">
                <a:solidFill>
                  <a:srgbClr val="3B3838"/>
                </a:solidFill>
                <a:latin typeface="Arial" panose="020B0604020202020204" pitchFamily="34" charset="0"/>
                <a:cs typeface="Arial" panose="020B0604020202020204" pitchFamily="34" charset="0"/>
              </a:rPr>
              <a:t>| </a:t>
            </a:r>
            <a:endParaRPr lang="en-US" sz="1200" i="1" dirty="0">
              <a:solidFill>
                <a:srgbClr val="3B3838"/>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8069BCAF-DE4F-BC41-A612-49B820AD87CB}"/>
              </a:ext>
            </a:extLst>
          </p:cNvPr>
          <p:cNvPicPr>
            <a:picLocks noChangeAspect="1"/>
          </p:cNvPicPr>
          <p:nvPr userDrawn="1"/>
        </p:nvPicPr>
        <p:blipFill>
          <a:blip r:embed="rId2"/>
          <a:stretch>
            <a:fillRect/>
          </a:stretch>
        </p:blipFill>
        <p:spPr>
          <a:xfrm>
            <a:off x="7071799" y="6206342"/>
            <a:ext cx="1166652" cy="481944"/>
          </a:xfrm>
          <a:prstGeom prst="rect">
            <a:avLst/>
          </a:prstGeom>
        </p:spPr>
      </p:pic>
    </p:spTree>
    <p:extLst>
      <p:ext uri="{BB962C8B-B14F-4D97-AF65-F5344CB8AC3E}">
        <p14:creationId xmlns:p14="http://schemas.microsoft.com/office/powerpoint/2010/main" val="528298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rWater Partners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FF787C-47CC-1F4D-8A9A-692133243F1F}"/>
              </a:ext>
            </a:extLst>
          </p:cNvPr>
          <p:cNvPicPr>
            <a:picLocks noChangeAspect="1"/>
          </p:cNvPicPr>
          <p:nvPr userDrawn="1"/>
        </p:nvPicPr>
        <p:blipFill rotWithShape="1">
          <a:blip r:embed="rId2">
            <a:alphaModFix amt="70000"/>
          </a:blip>
          <a:srcRect l="-227" t="56443" r="227" b="25543"/>
          <a:stretch/>
        </p:blipFill>
        <p:spPr>
          <a:xfrm>
            <a:off x="-17585" y="2253"/>
            <a:ext cx="9160082" cy="1463932"/>
          </a:xfrm>
          <a:prstGeom prst="rect">
            <a:avLst/>
          </a:prstGeom>
        </p:spPr>
      </p:pic>
      <p:sp>
        <p:nvSpPr>
          <p:cNvPr id="8" name="Rectangle 7">
            <a:extLst>
              <a:ext uri="{FF2B5EF4-FFF2-40B4-BE49-F238E27FC236}">
                <a16:creationId xmlns:a16="http://schemas.microsoft.com/office/drawing/2014/main" id="{C6342601-9011-9445-A360-34D88C184B04}"/>
              </a:ext>
            </a:extLst>
          </p:cNvPr>
          <p:cNvSpPr/>
          <p:nvPr userDrawn="1"/>
        </p:nvSpPr>
        <p:spPr>
          <a:xfrm>
            <a:off x="0" y="0"/>
            <a:ext cx="9144000" cy="1466184"/>
          </a:xfrm>
          <a:prstGeom prst="rect">
            <a:avLst/>
          </a:prstGeom>
          <a:solidFill>
            <a:srgbClr val="09A4D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76A9C010-9A83-CE42-9090-F1521D57BF3F}"/>
              </a:ext>
            </a:extLst>
          </p:cNvPr>
          <p:cNvSpPr>
            <a:spLocks noGrp="1"/>
          </p:cNvSpPr>
          <p:nvPr>
            <p:ph type="title" hasCustomPrompt="1"/>
          </p:nvPr>
        </p:nvSpPr>
        <p:spPr>
          <a:xfrm>
            <a:off x="104062" y="70311"/>
            <a:ext cx="8935877" cy="1325563"/>
          </a:xfrm>
        </p:spPr>
        <p:txBody>
          <a:bodyPr/>
          <a:lstStyle>
            <a:lvl1pPr algn="ctr">
              <a:defRPr/>
            </a:lvl1pPr>
          </a:lstStyle>
          <a:p>
            <a:r>
              <a:rPr lang="en-US" dirty="0"/>
              <a:t>PARTNERS</a:t>
            </a:r>
          </a:p>
        </p:txBody>
      </p:sp>
      <p:sp>
        <p:nvSpPr>
          <p:cNvPr id="6" name="Slide Number Placeholder 5">
            <a:extLst>
              <a:ext uri="{FF2B5EF4-FFF2-40B4-BE49-F238E27FC236}">
                <a16:creationId xmlns:a16="http://schemas.microsoft.com/office/drawing/2014/main" id="{4D669028-1D80-954D-A375-7E75480F99A2}"/>
              </a:ext>
            </a:extLst>
          </p:cNvPr>
          <p:cNvSpPr>
            <a:spLocks noGrp="1"/>
          </p:cNvSpPr>
          <p:nvPr>
            <p:ph type="sldNum" sz="quarter" idx="12"/>
          </p:nvPr>
        </p:nvSpPr>
        <p:spPr>
          <a:xfrm>
            <a:off x="6694844" y="6233148"/>
            <a:ext cx="2057400" cy="365125"/>
          </a:xfrm>
        </p:spPr>
        <p:txBody>
          <a:bodyPr/>
          <a:lstStyle>
            <a:lvl1pPr>
              <a:defRPr sz="1100"/>
            </a:lvl1pPr>
          </a:lstStyle>
          <a:p>
            <a:fld id="{915FD2DB-8ADA-B545-AFAB-533CE7EC3A77}" type="slidenum">
              <a:rPr lang="en-US" smtClean="0"/>
              <a:pPr/>
              <a:t>‹#›</a:t>
            </a:fld>
            <a:endParaRPr lang="en-US"/>
          </a:p>
        </p:txBody>
      </p:sp>
      <p:cxnSp>
        <p:nvCxnSpPr>
          <p:cNvPr id="10" name="Straight Connector 9">
            <a:extLst>
              <a:ext uri="{FF2B5EF4-FFF2-40B4-BE49-F238E27FC236}">
                <a16:creationId xmlns:a16="http://schemas.microsoft.com/office/drawing/2014/main" id="{63D64304-1A05-E54D-A828-7A2456103E21}"/>
              </a:ext>
            </a:extLst>
          </p:cNvPr>
          <p:cNvCxnSpPr>
            <a:cxnSpLocks/>
          </p:cNvCxnSpPr>
          <p:nvPr userDrawn="1"/>
        </p:nvCxnSpPr>
        <p:spPr>
          <a:xfrm>
            <a:off x="6366625" y="6072187"/>
            <a:ext cx="2526208" cy="0"/>
          </a:xfrm>
          <a:prstGeom prst="line">
            <a:avLst/>
          </a:prstGeom>
          <a:ln w="38100">
            <a:solidFill>
              <a:srgbClr val="09A4D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DC8661D-0051-7C4E-BCA9-3FAAAC49A03B}"/>
              </a:ext>
            </a:extLst>
          </p:cNvPr>
          <p:cNvSpPr txBox="1"/>
          <p:nvPr userDrawn="1"/>
        </p:nvSpPr>
        <p:spPr>
          <a:xfrm>
            <a:off x="228998" y="6431703"/>
            <a:ext cx="5987563" cy="400110"/>
          </a:xfrm>
          <a:prstGeom prst="rect">
            <a:avLst/>
          </a:prstGeom>
          <a:noFill/>
        </p:spPr>
        <p:txBody>
          <a:bodyPr wrap="square" rtlCol="0">
            <a:spAutoFit/>
          </a:bodyPr>
          <a:lstStyle/>
          <a:p>
            <a:r>
              <a:rPr lang="en-CA" sz="1000" i="1" dirty="0">
                <a:latin typeface="Arial" panose="020B0604020202020204" pitchFamily="34" charset="0"/>
                <a:cs typeface="Arial" panose="020B0604020202020204" pitchFamily="34" charset="0"/>
              </a:rPr>
              <a:t>We acknowledge the support of the Natural Sciences and Engineering Research Council of Canada (NSERC), which invests annually over $1 billion in people, discovery and innovation.</a:t>
            </a:r>
            <a:endParaRPr lang="en-US" sz="12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1A8CEDA-9E7C-5644-B722-7E9800B2B823}"/>
              </a:ext>
            </a:extLst>
          </p:cNvPr>
          <p:cNvSpPr txBox="1"/>
          <p:nvPr userDrawn="1"/>
        </p:nvSpPr>
        <p:spPr>
          <a:xfrm>
            <a:off x="7960946" y="6233148"/>
            <a:ext cx="534401" cy="276999"/>
          </a:xfrm>
          <a:prstGeom prst="rect">
            <a:avLst/>
          </a:prstGeom>
          <a:noFill/>
        </p:spPr>
        <p:txBody>
          <a:bodyPr wrap="square" rtlCol="0">
            <a:spAutoFit/>
          </a:bodyPr>
          <a:lstStyle/>
          <a:p>
            <a:pPr algn="r"/>
            <a:r>
              <a:rPr lang="en-US" sz="1200" dirty="0">
                <a:solidFill>
                  <a:srgbClr val="3B3838"/>
                </a:solidFill>
                <a:latin typeface="Arial" panose="020B0604020202020204" pitchFamily="34" charset="0"/>
                <a:cs typeface="Arial" panose="020B0604020202020204" pitchFamily="34" charset="0"/>
              </a:rPr>
              <a:t>| </a:t>
            </a:r>
            <a:endParaRPr lang="en-US" sz="1200" i="1" dirty="0">
              <a:solidFill>
                <a:srgbClr val="3B3838"/>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32C8D29D-B075-AF43-B6BD-CDB3428CAA06}"/>
              </a:ext>
            </a:extLst>
          </p:cNvPr>
          <p:cNvSpPr/>
          <p:nvPr userDrawn="1"/>
        </p:nvSpPr>
        <p:spPr>
          <a:xfrm flipV="1">
            <a:off x="7025991" y="1603725"/>
            <a:ext cx="603738" cy="422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2" name="Group 31">
            <a:extLst>
              <a:ext uri="{FF2B5EF4-FFF2-40B4-BE49-F238E27FC236}">
                <a16:creationId xmlns:a16="http://schemas.microsoft.com/office/drawing/2014/main" id="{C0B85C52-3A4C-AF49-8077-D5203367FEEB}"/>
              </a:ext>
            </a:extLst>
          </p:cNvPr>
          <p:cNvGrpSpPr/>
          <p:nvPr userDrawn="1"/>
        </p:nvGrpSpPr>
        <p:grpSpPr>
          <a:xfrm>
            <a:off x="104062" y="1494585"/>
            <a:ext cx="8935876" cy="1329583"/>
            <a:chOff x="104062" y="1494585"/>
            <a:chExt cx="8935876" cy="1329583"/>
          </a:xfrm>
        </p:grpSpPr>
        <p:pic>
          <p:nvPicPr>
            <p:cNvPr id="4" name="Picture 3">
              <a:extLst>
                <a:ext uri="{FF2B5EF4-FFF2-40B4-BE49-F238E27FC236}">
                  <a16:creationId xmlns:a16="http://schemas.microsoft.com/office/drawing/2014/main" id="{1EDC94F7-0D56-2B4D-BFA6-A5791C79D01B}"/>
                </a:ext>
              </a:extLst>
            </p:cNvPr>
            <p:cNvPicPr>
              <a:picLocks noChangeAspect="1"/>
            </p:cNvPicPr>
            <p:nvPr userDrawn="1"/>
          </p:nvPicPr>
          <p:blipFill>
            <a:blip r:embed="rId3"/>
            <a:stretch>
              <a:fillRect/>
            </a:stretch>
          </p:blipFill>
          <p:spPr>
            <a:xfrm>
              <a:off x="1560177" y="1534242"/>
              <a:ext cx="2018657" cy="609347"/>
            </a:xfrm>
            <a:prstGeom prst="rect">
              <a:avLst/>
            </a:prstGeom>
          </p:spPr>
        </p:pic>
        <p:pic>
          <p:nvPicPr>
            <p:cNvPr id="15" name="Picture 14">
              <a:extLst>
                <a:ext uri="{FF2B5EF4-FFF2-40B4-BE49-F238E27FC236}">
                  <a16:creationId xmlns:a16="http://schemas.microsoft.com/office/drawing/2014/main" id="{3FEABEFF-6473-4C40-8A1A-F7CFAFAD7837}"/>
                </a:ext>
              </a:extLst>
            </p:cNvPr>
            <p:cNvPicPr>
              <a:picLocks noChangeAspect="1"/>
            </p:cNvPicPr>
            <p:nvPr userDrawn="1"/>
          </p:nvPicPr>
          <p:blipFill>
            <a:blip r:embed="rId4"/>
            <a:stretch>
              <a:fillRect/>
            </a:stretch>
          </p:blipFill>
          <p:spPr>
            <a:xfrm>
              <a:off x="5570452" y="1600338"/>
              <a:ext cx="1860251" cy="431704"/>
            </a:xfrm>
            <a:prstGeom prst="rect">
              <a:avLst/>
            </a:prstGeom>
          </p:spPr>
        </p:pic>
        <p:pic>
          <p:nvPicPr>
            <p:cNvPr id="17" name="Picture 16">
              <a:extLst>
                <a:ext uri="{FF2B5EF4-FFF2-40B4-BE49-F238E27FC236}">
                  <a16:creationId xmlns:a16="http://schemas.microsoft.com/office/drawing/2014/main" id="{E3A1E048-0FCF-D742-9240-E780142AADF3}"/>
                </a:ext>
              </a:extLst>
            </p:cNvPr>
            <p:cNvPicPr>
              <a:picLocks noChangeAspect="1"/>
            </p:cNvPicPr>
            <p:nvPr userDrawn="1"/>
          </p:nvPicPr>
          <p:blipFill>
            <a:blip r:embed="rId5"/>
            <a:stretch>
              <a:fillRect/>
            </a:stretch>
          </p:blipFill>
          <p:spPr>
            <a:xfrm>
              <a:off x="3839791" y="1494585"/>
              <a:ext cx="1464418" cy="649004"/>
            </a:xfrm>
            <a:prstGeom prst="rect">
              <a:avLst/>
            </a:prstGeom>
          </p:spPr>
        </p:pic>
        <p:pic>
          <p:nvPicPr>
            <p:cNvPr id="19" name="Picture 18">
              <a:extLst>
                <a:ext uri="{FF2B5EF4-FFF2-40B4-BE49-F238E27FC236}">
                  <a16:creationId xmlns:a16="http://schemas.microsoft.com/office/drawing/2014/main" id="{8F23C8EB-9CE5-C947-8D68-A917041114F6}"/>
                </a:ext>
              </a:extLst>
            </p:cNvPr>
            <p:cNvPicPr>
              <a:picLocks noChangeAspect="1"/>
            </p:cNvPicPr>
            <p:nvPr userDrawn="1"/>
          </p:nvPicPr>
          <p:blipFill rotWithShape="1">
            <a:blip r:embed="rId6"/>
            <a:srcRect l="16459" t="13809" r="18206" b="3552"/>
            <a:stretch/>
          </p:blipFill>
          <p:spPr>
            <a:xfrm>
              <a:off x="104062" y="2075235"/>
              <a:ext cx="615028" cy="748933"/>
            </a:xfrm>
            <a:prstGeom prst="rect">
              <a:avLst/>
            </a:prstGeom>
          </p:spPr>
        </p:pic>
        <p:pic>
          <p:nvPicPr>
            <p:cNvPr id="21" name="Picture 20">
              <a:extLst>
                <a:ext uri="{FF2B5EF4-FFF2-40B4-BE49-F238E27FC236}">
                  <a16:creationId xmlns:a16="http://schemas.microsoft.com/office/drawing/2014/main" id="{2664A57A-E46B-8A42-AC63-D085C08700F4}"/>
                </a:ext>
              </a:extLst>
            </p:cNvPr>
            <p:cNvPicPr>
              <a:picLocks noChangeAspect="1"/>
            </p:cNvPicPr>
            <p:nvPr userDrawn="1"/>
          </p:nvPicPr>
          <p:blipFill>
            <a:blip r:embed="rId7"/>
            <a:stretch>
              <a:fillRect/>
            </a:stretch>
          </p:blipFill>
          <p:spPr>
            <a:xfrm>
              <a:off x="859248" y="2172286"/>
              <a:ext cx="937642" cy="563236"/>
            </a:xfrm>
            <a:prstGeom prst="rect">
              <a:avLst/>
            </a:prstGeom>
          </p:spPr>
        </p:pic>
        <p:pic>
          <p:nvPicPr>
            <p:cNvPr id="23" name="Picture 22">
              <a:extLst>
                <a:ext uri="{FF2B5EF4-FFF2-40B4-BE49-F238E27FC236}">
                  <a16:creationId xmlns:a16="http://schemas.microsoft.com/office/drawing/2014/main" id="{21A6FDCF-AEED-4046-B7BB-4CBF9BA687D6}"/>
                </a:ext>
              </a:extLst>
            </p:cNvPr>
            <p:cNvPicPr>
              <a:picLocks noChangeAspect="1"/>
            </p:cNvPicPr>
            <p:nvPr userDrawn="1"/>
          </p:nvPicPr>
          <p:blipFill rotWithShape="1">
            <a:blip r:embed="rId8"/>
            <a:srcRect l="15012" t="22880" r="11032" b="34836"/>
            <a:stretch/>
          </p:blipFill>
          <p:spPr>
            <a:xfrm>
              <a:off x="4570369" y="2171989"/>
              <a:ext cx="1723370" cy="523263"/>
            </a:xfrm>
            <a:prstGeom prst="rect">
              <a:avLst/>
            </a:prstGeom>
          </p:spPr>
        </p:pic>
        <p:pic>
          <p:nvPicPr>
            <p:cNvPr id="25" name="Picture 24">
              <a:extLst>
                <a:ext uri="{FF2B5EF4-FFF2-40B4-BE49-F238E27FC236}">
                  <a16:creationId xmlns:a16="http://schemas.microsoft.com/office/drawing/2014/main" id="{4369EEFD-981D-AE49-8C03-E135557B54DF}"/>
                </a:ext>
              </a:extLst>
            </p:cNvPr>
            <p:cNvPicPr>
              <a:picLocks noChangeAspect="1"/>
            </p:cNvPicPr>
            <p:nvPr userDrawn="1"/>
          </p:nvPicPr>
          <p:blipFill rotWithShape="1">
            <a:blip r:embed="rId9"/>
            <a:srcRect l="5121" r="4461"/>
            <a:stretch/>
          </p:blipFill>
          <p:spPr>
            <a:xfrm>
              <a:off x="1928809" y="2163883"/>
              <a:ext cx="1567350" cy="571639"/>
            </a:xfrm>
            <a:prstGeom prst="rect">
              <a:avLst/>
            </a:prstGeom>
          </p:spPr>
        </p:pic>
        <p:pic>
          <p:nvPicPr>
            <p:cNvPr id="27" name="Picture 26">
              <a:extLst>
                <a:ext uri="{FF2B5EF4-FFF2-40B4-BE49-F238E27FC236}">
                  <a16:creationId xmlns:a16="http://schemas.microsoft.com/office/drawing/2014/main" id="{4AEAAFEC-12FD-A047-9D85-3925F853AC4F}"/>
                </a:ext>
              </a:extLst>
            </p:cNvPr>
            <p:cNvPicPr>
              <a:picLocks noChangeAspect="1"/>
            </p:cNvPicPr>
            <p:nvPr userDrawn="1"/>
          </p:nvPicPr>
          <p:blipFill>
            <a:blip r:embed="rId10"/>
            <a:stretch>
              <a:fillRect/>
            </a:stretch>
          </p:blipFill>
          <p:spPr>
            <a:xfrm>
              <a:off x="6383731" y="2198135"/>
              <a:ext cx="1470146" cy="443877"/>
            </a:xfrm>
            <a:prstGeom prst="rect">
              <a:avLst/>
            </a:prstGeom>
          </p:spPr>
        </p:pic>
        <p:pic>
          <p:nvPicPr>
            <p:cNvPr id="29" name="Picture 28">
              <a:extLst>
                <a:ext uri="{FF2B5EF4-FFF2-40B4-BE49-F238E27FC236}">
                  <a16:creationId xmlns:a16="http://schemas.microsoft.com/office/drawing/2014/main" id="{626541B8-3E13-E44A-BC18-2A39D533DDF6}"/>
                </a:ext>
              </a:extLst>
            </p:cNvPr>
            <p:cNvPicPr>
              <a:picLocks noChangeAspect="1"/>
            </p:cNvPicPr>
            <p:nvPr userDrawn="1"/>
          </p:nvPicPr>
          <p:blipFill>
            <a:blip r:embed="rId11"/>
            <a:stretch>
              <a:fillRect/>
            </a:stretch>
          </p:blipFill>
          <p:spPr>
            <a:xfrm>
              <a:off x="3675855" y="2171989"/>
              <a:ext cx="644146" cy="644146"/>
            </a:xfrm>
            <a:prstGeom prst="rect">
              <a:avLst/>
            </a:prstGeom>
          </p:spPr>
        </p:pic>
        <p:pic>
          <p:nvPicPr>
            <p:cNvPr id="31" name="Picture 30">
              <a:extLst>
                <a:ext uri="{FF2B5EF4-FFF2-40B4-BE49-F238E27FC236}">
                  <a16:creationId xmlns:a16="http://schemas.microsoft.com/office/drawing/2014/main" id="{0454FF48-FEEA-3845-9CB2-E29BFF4F224A}"/>
                </a:ext>
              </a:extLst>
            </p:cNvPr>
            <p:cNvPicPr>
              <a:picLocks noChangeAspect="1"/>
            </p:cNvPicPr>
            <p:nvPr userDrawn="1"/>
          </p:nvPicPr>
          <p:blipFill>
            <a:blip r:embed="rId12"/>
            <a:stretch>
              <a:fillRect/>
            </a:stretch>
          </p:blipFill>
          <p:spPr>
            <a:xfrm>
              <a:off x="8005034" y="2224239"/>
              <a:ext cx="1034904" cy="573313"/>
            </a:xfrm>
            <a:prstGeom prst="rect">
              <a:avLst/>
            </a:prstGeom>
          </p:spPr>
        </p:pic>
      </p:grpSp>
      <p:pic>
        <p:nvPicPr>
          <p:cNvPr id="34" name="Picture 33">
            <a:extLst>
              <a:ext uri="{FF2B5EF4-FFF2-40B4-BE49-F238E27FC236}">
                <a16:creationId xmlns:a16="http://schemas.microsoft.com/office/drawing/2014/main" id="{E60153D7-39FD-784B-A501-7CE0505EC35E}"/>
              </a:ext>
            </a:extLst>
          </p:cNvPr>
          <p:cNvPicPr>
            <a:picLocks noChangeAspect="1"/>
          </p:cNvPicPr>
          <p:nvPr userDrawn="1"/>
        </p:nvPicPr>
        <p:blipFill>
          <a:blip r:embed="rId13"/>
          <a:stretch>
            <a:fillRect/>
          </a:stretch>
        </p:blipFill>
        <p:spPr>
          <a:xfrm>
            <a:off x="3433765" y="2875469"/>
            <a:ext cx="1501222" cy="717772"/>
          </a:xfrm>
          <a:prstGeom prst="rect">
            <a:avLst/>
          </a:prstGeom>
        </p:spPr>
      </p:pic>
      <p:pic>
        <p:nvPicPr>
          <p:cNvPr id="36" name="Graphic 35">
            <a:extLst>
              <a:ext uri="{FF2B5EF4-FFF2-40B4-BE49-F238E27FC236}">
                <a16:creationId xmlns:a16="http://schemas.microsoft.com/office/drawing/2014/main" id="{DBC9AB2C-F8F1-654C-A9FC-8496B68B6055}"/>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11576" y="2907024"/>
            <a:ext cx="1534513" cy="521976"/>
          </a:xfrm>
          <a:prstGeom prst="rect">
            <a:avLst/>
          </a:prstGeom>
        </p:spPr>
      </p:pic>
      <p:pic>
        <p:nvPicPr>
          <p:cNvPr id="38" name="Picture 37">
            <a:extLst>
              <a:ext uri="{FF2B5EF4-FFF2-40B4-BE49-F238E27FC236}">
                <a16:creationId xmlns:a16="http://schemas.microsoft.com/office/drawing/2014/main" id="{15F46CCE-62AC-234C-829E-7526D7E9EE42}"/>
              </a:ext>
            </a:extLst>
          </p:cNvPr>
          <p:cNvPicPr>
            <a:picLocks noChangeAspect="1"/>
          </p:cNvPicPr>
          <p:nvPr userDrawn="1"/>
        </p:nvPicPr>
        <p:blipFill>
          <a:blip r:embed="rId16"/>
          <a:stretch>
            <a:fillRect/>
          </a:stretch>
        </p:blipFill>
        <p:spPr>
          <a:xfrm>
            <a:off x="2259035" y="2761767"/>
            <a:ext cx="828356" cy="821453"/>
          </a:xfrm>
          <a:prstGeom prst="rect">
            <a:avLst/>
          </a:prstGeom>
        </p:spPr>
      </p:pic>
      <p:pic>
        <p:nvPicPr>
          <p:cNvPr id="40" name="Picture 39">
            <a:extLst>
              <a:ext uri="{FF2B5EF4-FFF2-40B4-BE49-F238E27FC236}">
                <a16:creationId xmlns:a16="http://schemas.microsoft.com/office/drawing/2014/main" id="{F8242334-6DB9-F14C-817F-824AAB9F0861}"/>
              </a:ext>
            </a:extLst>
          </p:cNvPr>
          <p:cNvPicPr>
            <a:picLocks noChangeAspect="1"/>
          </p:cNvPicPr>
          <p:nvPr userDrawn="1"/>
        </p:nvPicPr>
        <p:blipFill>
          <a:blip r:embed="rId17"/>
          <a:stretch>
            <a:fillRect/>
          </a:stretch>
        </p:blipFill>
        <p:spPr>
          <a:xfrm>
            <a:off x="6559280" y="2783809"/>
            <a:ext cx="1470147" cy="514350"/>
          </a:xfrm>
          <a:prstGeom prst="rect">
            <a:avLst/>
          </a:prstGeom>
        </p:spPr>
      </p:pic>
      <p:pic>
        <p:nvPicPr>
          <p:cNvPr id="42" name="Picture 41">
            <a:extLst>
              <a:ext uri="{FF2B5EF4-FFF2-40B4-BE49-F238E27FC236}">
                <a16:creationId xmlns:a16="http://schemas.microsoft.com/office/drawing/2014/main" id="{9A09F06B-26EE-0341-A42B-BDF080B189C1}"/>
              </a:ext>
            </a:extLst>
          </p:cNvPr>
          <p:cNvPicPr>
            <a:picLocks noChangeAspect="1"/>
          </p:cNvPicPr>
          <p:nvPr userDrawn="1"/>
        </p:nvPicPr>
        <p:blipFill rotWithShape="1">
          <a:blip r:embed="rId18"/>
          <a:srcRect l="29121" t="15085" r="31521" b="14342"/>
          <a:stretch/>
        </p:blipFill>
        <p:spPr>
          <a:xfrm>
            <a:off x="5362672" y="2723652"/>
            <a:ext cx="745531" cy="884360"/>
          </a:xfrm>
          <a:prstGeom prst="rect">
            <a:avLst/>
          </a:prstGeom>
        </p:spPr>
      </p:pic>
      <p:pic>
        <p:nvPicPr>
          <p:cNvPr id="44" name="Picture 43">
            <a:extLst>
              <a:ext uri="{FF2B5EF4-FFF2-40B4-BE49-F238E27FC236}">
                <a16:creationId xmlns:a16="http://schemas.microsoft.com/office/drawing/2014/main" id="{52273848-A2D8-9548-AE90-4A716FFAA1F2}"/>
              </a:ext>
            </a:extLst>
          </p:cNvPr>
          <p:cNvPicPr>
            <a:picLocks noChangeAspect="1"/>
          </p:cNvPicPr>
          <p:nvPr userDrawn="1"/>
        </p:nvPicPr>
        <p:blipFill rotWithShape="1">
          <a:blip r:embed="rId19"/>
          <a:srcRect t="34609" b="32234"/>
          <a:stretch/>
        </p:blipFill>
        <p:spPr>
          <a:xfrm>
            <a:off x="629257" y="3466020"/>
            <a:ext cx="2119519" cy="366441"/>
          </a:xfrm>
          <a:prstGeom prst="rect">
            <a:avLst/>
          </a:prstGeom>
        </p:spPr>
      </p:pic>
      <p:pic>
        <p:nvPicPr>
          <p:cNvPr id="46" name="Picture 45">
            <a:extLst>
              <a:ext uri="{FF2B5EF4-FFF2-40B4-BE49-F238E27FC236}">
                <a16:creationId xmlns:a16="http://schemas.microsoft.com/office/drawing/2014/main" id="{0C485686-383E-FC47-B5CE-0A963A7D00EE}"/>
              </a:ext>
            </a:extLst>
          </p:cNvPr>
          <p:cNvPicPr>
            <a:picLocks noChangeAspect="1"/>
          </p:cNvPicPr>
          <p:nvPr userDrawn="1"/>
        </p:nvPicPr>
        <p:blipFill rotWithShape="1">
          <a:blip r:embed="rId20"/>
          <a:srcRect t="25087" b="40199"/>
          <a:stretch/>
        </p:blipFill>
        <p:spPr>
          <a:xfrm>
            <a:off x="398917" y="3795419"/>
            <a:ext cx="2018657" cy="393286"/>
          </a:xfrm>
          <a:prstGeom prst="rect">
            <a:avLst/>
          </a:prstGeom>
        </p:spPr>
      </p:pic>
      <p:pic>
        <p:nvPicPr>
          <p:cNvPr id="48" name="Picture 47">
            <a:extLst>
              <a:ext uri="{FF2B5EF4-FFF2-40B4-BE49-F238E27FC236}">
                <a16:creationId xmlns:a16="http://schemas.microsoft.com/office/drawing/2014/main" id="{FB426D34-B95D-F941-938D-2DE7A4548259}"/>
              </a:ext>
            </a:extLst>
          </p:cNvPr>
          <p:cNvPicPr>
            <a:picLocks noChangeAspect="1"/>
          </p:cNvPicPr>
          <p:nvPr userDrawn="1"/>
        </p:nvPicPr>
        <p:blipFill>
          <a:blip r:embed="rId21"/>
          <a:stretch>
            <a:fillRect/>
          </a:stretch>
        </p:blipFill>
        <p:spPr>
          <a:xfrm>
            <a:off x="163045" y="4262099"/>
            <a:ext cx="2966190" cy="180938"/>
          </a:xfrm>
          <a:prstGeom prst="rect">
            <a:avLst/>
          </a:prstGeom>
        </p:spPr>
      </p:pic>
      <p:pic>
        <p:nvPicPr>
          <p:cNvPr id="50" name="Picture 49">
            <a:extLst>
              <a:ext uri="{FF2B5EF4-FFF2-40B4-BE49-F238E27FC236}">
                <a16:creationId xmlns:a16="http://schemas.microsoft.com/office/drawing/2014/main" id="{36ECD619-5236-554E-914E-C6A33185588C}"/>
              </a:ext>
            </a:extLst>
          </p:cNvPr>
          <p:cNvPicPr>
            <a:picLocks noChangeAspect="1"/>
          </p:cNvPicPr>
          <p:nvPr userDrawn="1"/>
        </p:nvPicPr>
        <p:blipFill>
          <a:blip r:embed="rId22"/>
          <a:stretch>
            <a:fillRect/>
          </a:stretch>
        </p:blipFill>
        <p:spPr>
          <a:xfrm>
            <a:off x="104062" y="4436141"/>
            <a:ext cx="2244502" cy="613349"/>
          </a:xfrm>
          <a:prstGeom prst="rect">
            <a:avLst/>
          </a:prstGeom>
        </p:spPr>
      </p:pic>
      <p:pic>
        <p:nvPicPr>
          <p:cNvPr id="52" name="Picture 51">
            <a:extLst>
              <a:ext uri="{FF2B5EF4-FFF2-40B4-BE49-F238E27FC236}">
                <a16:creationId xmlns:a16="http://schemas.microsoft.com/office/drawing/2014/main" id="{C6462B34-3C4E-C24C-A2AD-8D2B1EC375A0}"/>
              </a:ext>
            </a:extLst>
          </p:cNvPr>
          <p:cNvPicPr>
            <a:picLocks noChangeAspect="1"/>
          </p:cNvPicPr>
          <p:nvPr userDrawn="1"/>
        </p:nvPicPr>
        <p:blipFill>
          <a:blip r:embed="rId23"/>
          <a:stretch>
            <a:fillRect/>
          </a:stretch>
        </p:blipFill>
        <p:spPr>
          <a:xfrm>
            <a:off x="5260132" y="4650860"/>
            <a:ext cx="1290444" cy="576091"/>
          </a:xfrm>
          <a:prstGeom prst="rect">
            <a:avLst/>
          </a:prstGeom>
        </p:spPr>
      </p:pic>
      <p:pic>
        <p:nvPicPr>
          <p:cNvPr id="53" name="Picture 52">
            <a:extLst>
              <a:ext uri="{FF2B5EF4-FFF2-40B4-BE49-F238E27FC236}">
                <a16:creationId xmlns:a16="http://schemas.microsoft.com/office/drawing/2014/main" id="{D4F9B4B4-1050-DD4E-ACF4-28ACBEFE41F0}"/>
              </a:ext>
            </a:extLst>
          </p:cNvPr>
          <p:cNvPicPr>
            <a:picLocks noChangeAspect="1"/>
          </p:cNvPicPr>
          <p:nvPr userDrawn="1"/>
        </p:nvPicPr>
        <p:blipFill>
          <a:blip r:embed="rId24"/>
          <a:stretch>
            <a:fillRect/>
          </a:stretch>
        </p:blipFill>
        <p:spPr>
          <a:xfrm>
            <a:off x="4668521" y="3706038"/>
            <a:ext cx="1596139" cy="673039"/>
          </a:xfrm>
          <a:prstGeom prst="rect">
            <a:avLst/>
          </a:prstGeom>
        </p:spPr>
      </p:pic>
      <p:pic>
        <p:nvPicPr>
          <p:cNvPr id="54" name="Picture 53">
            <a:extLst>
              <a:ext uri="{FF2B5EF4-FFF2-40B4-BE49-F238E27FC236}">
                <a16:creationId xmlns:a16="http://schemas.microsoft.com/office/drawing/2014/main" id="{9BC76106-0453-094A-9861-8C383C9F0D27}"/>
              </a:ext>
            </a:extLst>
          </p:cNvPr>
          <p:cNvPicPr>
            <a:picLocks noChangeAspect="1"/>
          </p:cNvPicPr>
          <p:nvPr userDrawn="1"/>
        </p:nvPicPr>
        <p:blipFill>
          <a:blip r:embed="rId25"/>
          <a:stretch>
            <a:fillRect/>
          </a:stretch>
        </p:blipFill>
        <p:spPr>
          <a:xfrm>
            <a:off x="2596021" y="3648034"/>
            <a:ext cx="1790704" cy="541725"/>
          </a:xfrm>
          <a:prstGeom prst="rect">
            <a:avLst/>
          </a:prstGeom>
        </p:spPr>
      </p:pic>
      <p:pic>
        <p:nvPicPr>
          <p:cNvPr id="55" name="Picture 54">
            <a:extLst>
              <a:ext uri="{FF2B5EF4-FFF2-40B4-BE49-F238E27FC236}">
                <a16:creationId xmlns:a16="http://schemas.microsoft.com/office/drawing/2014/main" id="{8B96F33B-2543-104A-A369-0F798B87A5C4}"/>
              </a:ext>
            </a:extLst>
          </p:cNvPr>
          <p:cNvPicPr>
            <a:picLocks noChangeAspect="1"/>
          </p:cNvPicPr>
          <p:nvPr userDrawn="1"/>
        </p:nvPicPr>
        <p:blipFill>
          <a:blip r:embed="rId26"/>
          <a:stretch>
            <a:fillRect/>
          </a:stretch>
        </p:blipFill>
        <p:spPr>
          <a:xfrm>
            <a:off x="6511090" y="3442051"/>
            <a:ext cx="2104041" cy="402687"/>
          </a:xfrm>
          <a:prstGeom prst="rect">
            <a:avLst/>
          </a:prstGeom>
        </p:spPr>
      </p:pic>
      <p:pic>
        <p:nvPicPr>
          <p:cNvPr id="56" name="Picture 55">
            <a:extLst>
              <a:ext uri="{FF2B5EF4-FFF2-40B4-BE49-F238E27FC236}">
                <a16:creationId xmlns:a16="http://schemas.microsoft.com/office/drawing/2014/main" id="{FDA4E787-E59C-7840-B5BE-52C8114009A8}"/>
              </a:ext>
            </a:extLst>
          </p:cNvPr>
          <p:cNvPicPr>
            <a:picLocks noChangeAspect="1"/>
          </p:cNvPicPr>
          <p:nvPr userDrawn="1"/>
        </p:nvPicPr>
        <p:blipFill>
          <a:blip r:embed="rId27"/>
          <a:stretch>
            <a:fillRect/>
          </a:stretch>
        </p:blipFill>
        <p:spPr>
          <a:xfrm>
            <a:off x="6848067" y="3920845"/>
            <a:ext cx="1436377" cy="780205"/>
          </a:xfrm>
          <a:prstGeom prst="rect">
            <a:avLst/>
          </a:prstGeom>
        </p:spPr>
      </p:pic>
      <p:pic>
        <p:nvPicPr>
          <p:cNvPr id="57" name="Picture 56">
            <a:extLst>
              <a:ext uri="{FF2B5EF4-FFF2-40B4-BE49-F238E27FC236}">
                <a16:creationId xmlns:a16="http://schemas.microsoft.com/office/drawing/2014/main" id="{33295831-CE3B-5142-ADB4-90359894BC5D}"/>
              </a:ext>
            </a:extLst>
          </p:cNvPr>
          <p:cNvPicPr>
            <a:picLocks noChangeAspect="1"/>
          </p:cNvPicPr>
          <p:nvPr userDrawn="1"/>
        </p:nvPicPr>
        <p:blipFill>
          <a:blip r:embed="rId28"/>
          <a:stretch>
            <a:fillRect/>
          </a:stretch>
        </p:blipFill>
        <p:spPr>
          <a:xfrm>
            <a:off x="3841397" y="4598211"/>
            <a:ext cx="1317890" cy="709634"/>
          </a:xfrm>
          <a:prstGeom prst="rect">
            <a:avLst/>
          </a:prstGeom>
        </p:spPr>
      </p:pic>
      <p:pic>
        <p:nvPicPr>
          <p:cNvPr id="58" name="Picture 57">
            <a:extLst>
              <a:ext uri="{FF2B5EF4-FFF2-40B4-BE49-F238E27FC236}">
                <a16:creationId xmlns:a16="http://schemas.microsoft.com/office/drawing/2014/main" id="{3AB63538-8E17-6945-90FF-47EC49099B39}"/>
              </a:ext>
            </a:extLst>
          </p:cNvPr>
          <p:cNvPicPr>
            <a:picLocks noChangeAspect="1"/>
          </p:cNvPicPr>
          <p:nvPr userDrawn="1"/>
        </p:nvPicPr>
        <p:blipFill>
          <a:blip r:embed="rId29"/>
          <a:stretch>
            <a:fillRect/>
          </a:stretch>
        </p:blipFill>
        <p:spPr>
          <a:xfrm>
            <a:off x="6767622" y="5345966"/>
            <a:ext cx="1911410" cy="623286"/>
          </a:xfrm>
          <a:prstGeom prst="rect">
            <a:avLst/>
          </a:prstGeom>
        </p:spPr>
      </p:pic>
      <p:pic>
        <p:nvPicPr>
          <p:cNvPr id="59" name="Picture 58">
            <a:extLst>
              <a:ext uri="{FF2B5EF4-FFF2-40B4-BE49-F238E27FC236}">
                <a16:creationId xmlns:a16="http://schemas.microsoft.com/office/drawing/2014/main" id="{36B667D2-BD27-5D48-8868-F0A78804877A}"/>
              </a:ext>
            </a:extLst>
          </p:cNvPr>
          <p:cNvPicPr>
            <a:picLocks noChangeAspect="1"/>
          </p:cNvPicPr>
          <p:nvPr userDrawn="1"/>
        </p:nvPicPr>
        <p:blipFill>
          <a:blip r:embed="rId30"/>
          <a:stretch>
            <a:fillRect/>
          </a:stretch>
        </p:blipFill>
        <p:spPr>
          <a:xfrm>
            <a:off x="2072428" y="4641723"/>
            <a:ext cx="1629768" cy="570419"/>
          </a:xfrm>
          <a:prstGeom prst="rect">
            <a:avLst/>
          </a:prstGeom>
        </p:spPr>
      </p:pic>
      <p:pic>
        <p:nvPicPr>
          <p:cNvPr id="60" name="Picture 59">
            <a:extLst>
              <a:ext uri="{FF2B5EF4-FFF2-40B4-BE49-F238E27FC236}">
                <a16:creationId xmlns:a16="http://schemas.microsoft.com/office/drawing/2014/main" id="{AA5E3E2E-3B82-E744-BC3B-3D12A4A4CACA}"/>
              </a:ext>
            </a:extLst>
          </p:cNvPr>
          <p:cNvPicPr>
            <a:picLocks noChangeAspect="1"/>
          </p:cNvPicPr>
          <p:nvPr userDrawn="1"/>
        </p:nvPicPr>
        <p:blipFill>
          <a:blip r:embed="rId31"/>
          <a:stretch>
            <a:fillRect/>
          </a:stretch>
        </p:blipFill>
        <p:spPr>
          <a:xfrm>
            <a:off x="6752266" y="4720434"/>
            <a:ext cx="1999978" cy="562494"/>
          </a:xfrm>
          <a:prstGeom prst="rect">
            <a:avLst/>
          </a:prstGeom>
        </p:spPr>
      </p:pic>
      <p:pic>
        <p:nvPicPr>
          <p:cNvPr id="61" name="Picture 60">
            <a:extLst>
              <a:ext uri="{FF2B5EF4-FFF2-40B4-BE49-F238E27FC236}">
                <a16:creationId xmlns:a16="http://schemas.microsoft.com/office/drawing/2014/main" id="{C47EC332-0070-184F-A31B-E2082647C52D}"/>
              </a:ext>
            </a:extLst>
          </p:cNvPr>
          <p:cNvPicPr>
            <a:picLocks noChangeAspect="1"/>
          </p:cNvPicPr>
          <p:nvPr userDrawn="1"/>
        </p:nvPicPr>
        <p:blipFill rotWithShape="1">
          <a:blip r:embed="rId32"/>
          <a:srcRect t="17795" b="18577"/>
          <a:stretch/>
        </p:blipFill>
        <p:spPr>
          <a:xfrm>
            <a:off x="356003" y="5086315"/>
            <a:ext cx="1256354" cy="799392"/>
          </a:xfrm>
          <a:prstGeom prst="rect">
            <a:avLst/>
          </a:prstGeom>
        </p:spPr>
      </p:pic>
      <p:pic>
        <p:nvPicPr>
          <p:cNvPr id="62" name="Picture 61">
            <a:extLst>
              <a:ext uri="{FF2B5EF4-FFF2-40B4-BE49-F238E27FC236}">
                <a16:creationId xmlns:a16="http://schemas.microsoft.com/office/drawing/2014/main" id="{B8E69125-C4B9-BA4D-AAB9-D2C5C6C5EB0E}"/>
              </a:ext>
            </a:extLst>
          </p:cNvPr>
          <p:cNvPicPr>
            <a:picLocks noChangeAspect="1"/>
          </p:cNvPicPr>
          <p:nvPr userDrawn="1"/>
        </p:nvPicPr>
        <p:blipFill rotWithShape="1">
          <a:blip r:embed="rId33"/>
          <a:srcRect t="26248" b="26916"/>
          <a:stretch/>
        </p:blipFill>
        <p:spPr>
          <a:xfrm>
            <a:off x="354403" y="5825945"/>
            <a:ext cx="1229263" cy="575730"/>
          </a:xfrm>
          <a:prstGeom prst="rect">
            <a:avLst/>
          </a:prstGeom>
        </p:spPr>
      </p:pic>
      <p:pic>
        <p:nvPicPr>
          <p:cNvPr id="63" name="Picture 62">
            <a:extLst>
              <a:ext uri="{FF2B5EF4-FFF2-40B4-BE49-F238E27FC236}">
                <a16:creationId xmlns:a16="http://schemas.microsoft.com/office/drawing/2014/main" id="{68E3F4AD-F9A9-8D4D-AD09-F5986B792CA1}"/>
              </a:ext>
            </a:extLst>
          </p:cNvPr>
          <p:cNvPicPr>
            <a:picLocks noChangeAspect="1"/>
          </p:cNvPicPr>
          <p:nvPr userDrawn="1"/>
        </p:nvPicPr>
        <p:blipFill>
          <a:blip r:embed="rId34"/>
          <a:stretch>
            <a:fillRect/>
          </a:stretch>
        </p:blipFill>
        <p:spPr>
          <a:xfrm>
            <a:off x="3258974" y="5434761"/>
            <a:ext cx="884903" cy="884903"/>
          </a:xfrm>
          <a:prstGeom prst="rect">
            <a:avLst/>
          </a:prstGeom>
        </p:spPr>
      </p:pic>
      <p:pic>
        <p:nvPicPr>
          <p:cNvPr id="64" name="Picture 63">
            <a:extLst>
              <a:ext uri="{FF2B5EF4-FFF2-40B4-BE49-F238E27FC236}">
                <a16:creationId xmlns:a16="http://schemas.microsoft.com/office/drawing/2014/main" id="{9D569613-7F83-3F4E-9199-A0DC811DAFCA}"/>
              </a:ext>
            </a:extLst>
          </p:cNvPr>
          <p:cNvPicPr>
            <a:picLocks noChangeAspect="1"/>
          </p:cNvPicPr>
          <p:nvPr userDrawn="1"/>
        </p:nvPicPr>
        <p:blipFill>
          <a:blip r:embed="rId35"/>
          <a:stretch>
            <a:fillRect/>
          </a:stretch>
        </p:blipFill>
        <p:spPr>
          <a:xfrm>
            <a:off x="4443027" y="5458653"/>
            <a:ext cx="1958283" cy="443877"/>
          </a:xfrm>
          <a:prstGeom prst="rect">
            <a:avLst/>
          </a:prstGeom>
        </p:spPr>
      </p:pic>
      <p:pic>
        <p:nvPicPr>
          <p:cNvPr id="65" name="Picture 64">
            <a:extLst>
              <a:ext uri="{FF2B5EF4-FFF2-40B4-BE49-F238E27FC236}">
                <a16:creationId xmlns:a16="http://schemas.microsoft.com/office/drawing/2014/main" id="{9EFBB988-8EF4-2149-B6FC-904E1417809D}"/>
              </a:ext>
            </a:extLst>
          </p:cNvPr>
          <p:cNvPicPr>
            <a:picLocks noChangeAspect="1"/>
          </p:cNvPicPr>
          <p:nvPr userDrawn="1"/>
        </p:nvPicPr>
        <p:blipFill>
          <a:blip r:embed="rId36"/>
          <a:stretch>
            <a:fillRect/>
          </a:stretch>
        </p:blipFill>
        <p:spPr>
          <a:xfrm>
            <a:off x="1938084" y="5408266"/>
            <a:ext cx="884903" cy="877824"/>
          </a:xfrm>
          <a:prstGeom prst="rect">
            <a:avLst/>
          </a:prstGeom>
        </p:spPr>
      </p:pic>
      <p:pic>
        <p:nvPicPr>
          <p:cNvPr id="47" name="Picture 46">
            <a:extLst>
              <a:ext uri="{FF2B5EF4-FFF2-40B4-BE49-F238E27FC236}">
                <a16:creationId xmlns:a16="http://schemas.microsoft.com/office/drawing/2014/main" id="{843E1A04-B668-F24E-8481-96B4C344FAB9}"/>
              </a:ext>
            </a:extLst>
          </p:cNvPr>
          <p:cNvPicPr>
            <a:picLocks noChangeAspect="1"/>
          </p:cNvPicPr>
          <p:nvPr userDrawn="1"/>
        </p:nvPicPr>
        <p:blipFill>
          <a:blip r:embed="rId37"/>
          <a:stretch>
            <a:fillRect/>
          </a:stretch>
        </p:blipFill>
        <p:spPr>
          <a:xfrm>
            <a:off x="7071799" y="6206342"/>
            <a:ext cx="1166652" cy="481944"/>
          </a:xfrm>
          <a:prstGeom prst="rect">
            <a:avLst/>
          </a:prstGeom>
        </p:spPr>
      </p:pic>
    </p:spTree>
    <p:extLst>
      <p:ext uri="{BB962C8B-B14F-4D97-AF65-F5344CB8AC3E}">
        <p14:creationId xmlns:p14="http://schemas.microsoft.com/office/powerpoint/2010/main" val="39946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DC1503-98A2-E944-9FED-BABE4EF2572E}"/>
              </a:ext>
            </a:extLst>
          </p:cNvPr>
          <p:cNvPicPr>
            <a:picLocks noChangeAspect="1"/>
          </p:cNvPicPr>
          <p:nvPr userDrawn="1"/>
        </p:nvPicPr>
        <p:blipFill rotWithShape="1">
          <a:blip r:embed="rId2">
            <a:alphaModFix amt="70000"/>
          </a:blip>
          <a:srcRect t="15612"/>
          <a:stretch/>
        </p:blipFill>
        <p:spPr>
          <a:xfrm>
            <a:off x="1503" y="0"/>
            <a:ext cx="9142497" cy="6858000"/>
          </a:xfrm>
          <a:prstGeom prst="rect">
            <a:avLst/>
          </a:prstGeom>
        </p:spPr>
      </p:pic>
      <p:sp>
        <p:nvSpPr>
          <p:cNvPr id="9" name="Rectangle 8">
            <a:extLst>
              <a:ext uri="{FF2B5EF4-FFF2-40B4-BE49-F238E27FC236}">
                <a16:creationId xmlns:a16="http://schemas.microsoft.com/office/drawing/2014/main" id="{4E623630-B264-0447-B23C-1541133CA529}"/>
              </a:ext>
            </a:extLst>
          </p:cNvPr>
          <p:cNvSpPr/>
          <p:nvPr userDrawn="1"/>
        </p:nvSpPr>
        <p:spPr>
          <a:xfrm>
            <a:off x="1" y="0"/>
            <a:ext cx="9142496" cy="6858000"/>
          </a:xfrm>
          <a:prstGeom prst="rect">
            <a:avLst/>
          </a:prstGeom>
          <a:solidFill>
            <a:srgbClr val="09A4D2">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B936A919-96D2-EE46-A29C-B55C0995D1AD}"/>
              </a:ext>
            </a:extLst>
          </p:cNvPr>
          <p:cNvSpPr>
            <a:spLocks noGrp="1"/>
          </p:cNvSpPr>
          <p:nvPr>
            <p:ph type="title" hasCustomPrompt="1"/>
          </p:nvPr>
        </p:nvSpPr>
        <p:spPr>
          <a:xfrm>
            <a:off x="1626578" y="1957752"/>
            <a:ext cx="5776546" cy="1885043"/>
          </a:xfrm>
        </p:spPr>
        <p:txBody>
          <a:bodyPr anchor="ctr">
            <a:normAutofit/>
          </a:bodyPr>
          <a:lstStyle>
            <a:lvl1pPr algn="ctr">
              <a:defRPr sz="3800"/>
            </a:lvl1pPr>
          </a:lstStyle>
          <a:p>
            <a:r>
              <a:rPr lang="en-US" dirty="0"/>
              <a:t>Thank You</a:t>
            </a:r>
          </a:p>
        </p:txBody>
      </p:sp>
      <p:sp>
        <p:nvSpPr>
          <p:cNvPr id="3" name="Content Placeholder 2">
            <a:extLst>
              <a:ext uri="{FF2B5EF4-FFF2-40B4-BE49-F238E27FC236}">
                <a16:creationId xmlns:a16="http://schemas.microsoft.com/office/drawing/2014/main" id="{2CA073E5-78DA-524C-9245-C469B0880B99}"/>
              </a:ext>
            </a:extLst>
          </p:cNvPr>
          <p:cNvSpPr>
            <a:spLocks noGrp="1"/>
          </p:cNvSpPr>
          <p:nvPr>
            <p:ph idx="1"/>
          </p:nvPr>
        </p:nvSpPr>
        <p:spPr>
          <a:xfrm>
            <a:off x="2256673" y="844061"/>
            <a:ext cx="4629150" cy="676212"/>
          </a:xfrm>
        </p:spPr>
        <p:txBody>
          <a:bodyPr>
            <a:normAutofit/>
          </a:bodyPr>
          <a:lstStyle>
            <a:lvl1pPr marL="0" indent="0">
              <a:buNone/>
              <a:defRPr sz="1500">
                <a:solidFill>
                  <a:srgbClr val="3B3838"/>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endParaRPr lang="en-US" dirty="0"/>
          </a:p>
          <a:p>
            <a:pPr lvl="0"/>
            <a:endParaRPr lang="en-US" dirty="0"/>
          </a:p>
        </p:txBody>
      </p:sp>
      <p:sp>
        <p:nvSpPr>
          <p:cNvPr id="6" name="Title 1">
            <a:extLst>
              <a:ext uri="{FF2B5EF4-FFF2-40B4-BE49-F238E27FC236}">
                <a16:creationId xmlns:a16="http://schemas.microsoft.com/office/drawing/2014/main" id="{31733237-BBB5-724A-8E70-44F6A1D5ECD4}"/>
              </a:ext>
            </a:extLst>
          </p:cNvPr>
          <p:cNvSpPr txBox="1">
            <a:spLocks/>
          </p:cNvSpPr>
          <p:nvPr userDrawn="1"/>
        </p:nvSpPr>
        <p:spPr>
          <a:xfrm>
            <a:off x="1682975" y="3931905"/>
            <a:ext cx="5776546" cy="1418492"/>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000" b="1" kern="1200">
                <a:solidFill>
                  <a:schemeClr val="bg1"/>
                </a:solidFill>
                <a:latin typeface="Arial" panose="020B0604020202020204" pitchFamily="34" charset="0"/>
                <a:ea typeface="+mj-ea"/>
                <a:cs typeface="Arial" panose="020B0604020202020204" pitchFamily="34" charset="0"/>
              </a:defRPr>
            </a:lvl1pPr>
          </a:lstStyle>
          <a:p>
            <a:r>
              <a:rPr lang="en-US" sz="2400" dirty="0"/>
              <a:t>Insert Email</a:t>
            </a:r>
            <a:br>
              <a:rPr lang="en-US" sz="2400" dirty="0"/>
            </a:br>
            <a:r>
              <a:rPr lang="en-US" sz="2400" dirty="0"/>
              <a:t>and/or Other Contact Info</a:t>
            </a:r>
          </a:p>
        </p:txBody>
      </p:sp>
    </p:spTree>
    <p:extLst>
      <p:ext uri="{BB962C8B-B14F-4D97-AF65-F5344CB8AC3E}">
        <p14:creationId xmlns:p14="http://schemas.microsoft.com/office/powerpoint/2010/main" val="398426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02ACC1-5D43-0F4E-8B56-6B5D48336AE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FB8FC72-600E-554B-A7B5-E1F677A7193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AA3AFE8-5FCD-D842-B802-2D2745BE15B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15FD2DB-8ADA-B545-AFAB-533CE7EC3A77}" type="slidenum">
              <a:rPr lang="en-US" smtClean="0"/>
              <a:t>‹#›</a:t>
            </a:fld>
            <a:endParaRPr lang="en-US"/>
          </a:p>
        </p:txBody>
      </p:sp>
    </p:spTree>
    <p:extLst>
      <p:ext uri="{BB962C8B-B14F-4D97-AF65-F5344CB8AC3E}">
        <p14:creationId xmlns:p14="http://schemas.microsoft.com/office/powerpoint/2010/main" val="4099701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9" r:id="rId7"/>
    <p:sldLayoutId id="2147483660" r:id="rId8"/>
  </p:sldLayoutIdLst>
  <p:hf hdr="0" ftr="0" dt="0"/>
  <p:txStyles>
    <p:titleStyle>
      <a:lvl1pPr algn="l" defTabSz="685800" rtl="0" eaLnBrk="1" latinLnBrk="0" hangingPunct="1">
        <a:lnSpc>
          <a:spcPct val="90000"/>
        </a:lnSpc>
        <a:spcBef>
          <a:spcPct val="0"/>
        </a:spcBef>
        <a:buNone/>
        <a:defRPr sz="3300" b="1" kern="1200">
          <a:solidFill>
            <a:schemeClr val="bg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0.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193E-A0D2-E442-BC82-0AFC423F5A4B}"/>
              </a:ext>
            </a:extLst>
          </p:cNvPr>
          <p:cNvSpPr>
            <a:spLocks noGrp="1"/>
          </p:cNvSpPr>
          <p:nvPr>
            <p:ph type="ctrTitle"/>
          </p:nvPr>
        </p:nvSpPr>
        <p:spPr>
          <a:xfrm>
            <a:off x="869309" y="665163"/>
            <a:ext cx="7405383" cy="2387600"/>
          </a:xfrm>
        </p:spPr>
        <p:txBody>
          <a:bodyPr>
            <a:noAutofit/>
          </a:bodyPr>
          <a:lstStyle/>
          <a:p>
            <a:pPr algn="l"/>
            <a:r>
              <a:rPr lang="en-US" sz="3200" dirty="0"/>
              <a:t>Spatial and temporal variation in natural organic matter quantity and quality across a second growth forested drinking water supply area on Vancouver Island, BC</a:t>
            </a:r>
            <a:endParaRPr lang="en-US" sz="3200" i="1" dirty="0">
              <a:latin typeface="Ebrima" panose="02000000000000000000" pitchFamily="2" charset="0"/>
              <a:ea typeface="Ebrima" panose="02000000000000000000" pitchFamily="2" charset="0"/>
              <a:cs typeface="Ebrima" panose="02000000000000000000" pitchFamily="2" charset="0"/>
            </a:endParaRPr>
          </a:p>
        </p:txBody>
      </p:sp>
      <p:sp>
        <p:nvSpPr>
          <p:cNvPr id="3" name="Subtitle 2">
            <a:extLst>
              <a:ext uri="{FF2B5EF4-FFF2-40B4-BE49-F238E27FC236}">
                <a16:creationId xmlns:a16="http://schemas.microsoft.com/office/drawing/2014/main" id="{F27076C2-00CC-E24E-AD42-0EF92EEF5C36}"/>
              </a:ext>
            </a:extLst>
          </p:cNvPr>
          <p:cNvSpPr>
            <a:spLocks noGrp="1"/>
          </p:cNvSpPr>
          <p:nvPr>
            <p:ph type="subTitle" idx="1"/>
          </p:nvPr>
        </p:nvSpPr>
        <p:spPr/>
        <p:txBody>
          <a:bodyPr>
            <a:normAutofit/>
          </a:bodyPr>
          <a:lstStyle/>
          <a:p>
            <a:r>
              <a:rPr lang="en-US" sz="2000" dirty="0"/>
              <a:t>practice presentation</a:t>
            </a:r>
          </a:p>
          <a:p>
            <a:endParaRPr lang="en-US" sz="2000" dirty="0"/>
          </a:p>
          <a:p>
            <a:r>
              <a:rPr lang="en-US" sz="2000" dirty="0"/>
              <a:t>Hannah J. McSorley (almost a master of science)</a:t>
            </a:r>
          </a:p>
          <a:p>
            <a:r>
              <a:rPr lang="en-US" sz="2000" dirty="0"/>
              <a:t>October 27, 2020</a:t>
            </a:r>
          </a:p>
        </p:txBody>
      </p:sp>
    </p:spTree>
    <p:extLst>
      <p:ext uri="{BB962C8B-B14F-4D97-AF65-F5344CB8AC3E}">
        <p14:creationId xmlns:p14="http://schemas.microsoft.com/office/powerpoint/2010/main" val="2556338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7FF84F-4C62-BB4B-B852-C78D8FEDA452}"/>
              </a:ext>
            </a:extLst>
          </p:cNvPr>
          <p:cNvSpPr>
            <a:spLocks noGrp="1"/>
          </p:cNvSpPr>
          <p:nvPr>
            <p:ph type="title"/>
          </p:nvPr>
        </p:nvSpPr>
        <p:spPr/>
        <p:txBody>
          <a:bodyPr>
            <a:normAutofit/>
          </a:bodyPr>
          <a:lstStyle/>
          <a:p>
            <a:pPr algn="ctr"/>
            <a:r>
              <a:rPr lang="en-US" dirty="0"/>
              <a:t>Synoptic Sampling Sites</a:t>
            </a:r>
          </a:p>
        </p:txBody>
      </p:sp>
      <p:sp>
        <p:nvSpPr>
          <p:cNvPr id="5" name="Slide Number Placeholder 4">
            <a:extLst>
              <a:ext uri="{FF2B5EF4-FFF2-40B4-BE49-F238E27FC236}">
                <a16:creationId xmlns:a16="http://schemas.microsoft.com/office/drawing/2014/main" id="{DA2C52EC-A737-B04E-AAC3-49B40C5463A8}"/>
              </a:ext>
            </a:extLst>
          </p:cNvPr>
          <p:cNvSpPr>
            <a:spLocks noGrp="1"/>
          </p:cNvSpPr>
          <p:nvPr>
            <p:ph type="sldNum" sz="quarter" idx="12"/>
          </p:nvPr>
        </p:nvSpPr>
        <p:spPr/>
        <p:txBody>
          <a:bodyPr/>
          <a:lstStyle/>
          <a:p>
            <a:fld id="{915FD2DB-8ADA-B545-AFAB-533CE7EC3A77}" type="slidenum">
              <a:rPr lang="en-US" smtClean="0"/>
              <a:t>10</a:t>
            </a:fld>
            <a:endParaRPr lang="en-US"/>
          </a:p>
        </p:txBody>
      </p:sp>
      <p:pic>
        <p:nvPicPr>
          <p:cNvPr id="27" name="Picture" descr="Figure 2:  Twelve synoptic sampling sites across the Leech and Sooke portions of the Greater Victoria Water Supply Area (BC, Canada). Sites with number were set up as monitoring sites and equipped with Vertical Rack samplers. Black lines delineate sub-basin boundaries (with the sampling point as the outlet).">
            <a:extLst>
              <a:ext uri="{FF2B5EF4-FFF2-40B4-BE49-F238E27FC236}">
                <a16:creationId xmlns:a16="http://schemas.microsoft.com/office/drawing/2014/main" id="{CAA94B7C-B88F-4101-BC03-BB621AC7F18D}"/>
              </a:ext>
            </a:extLst>
          </p:cNvPr>
          <p:cNvPicPr/>
          <p:nvPr/>
        </p:nvPicPr>
        <p:blipFill>
          <a:blip r:embed="rId2"/>
          <a:stretch>
            <a:fillRect/>
          </a:stretch>
        </p:blipFill>
        <p:spPr bwMode="auto">
          <a:xfrm>
            <a:off x="320706" y="1157988"/>
            <a:ext cx="7899910" cy="5546817"/>
          </a:xfrm>
          <a:prstGeom prst="rect">
            <a:avLst/>
          </a:prstGeom>
          <a:noFill/>
          <a:ln w="9525">
            <a:noFill/>
            <a:headEnd/>
            <a:tailEnd/>
          </a:ln>
        </p:spPr>
      </p:pic>
    </p:spTree>
    <p:extLst>
      <p:ext uri="{BB962C8B-B14F-4D97-AF65-F5344CB8AC3E}">
        <p14:creationId xmlns:p14="http://schemas.microsoft.com/office/powerpoint/2010/main" val="137622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A28B10-213E-4370-9D5A-A49CC6C2981D}"/>
              </a:ext>
            </a:extLst>
          </p:cNvPr>
          <p:cNvSpPr>
            <a:spLocks noGrp="1"/>
          </p:cNvSpPr>
          <p:nvPr>
            <p:ph type="sldNum" sz="quarter" idx="12"/>
          </p:nvPr>
        </p:nvSpPr>
        <p:spPr/>
        <p:txBody>
          <a:bodyPr/>
          <a:lstStyle/>
          <a:p>
            <a:fld id="{915FD2DB-8ADA-B545-AFAB-533CE7EC3A77}" type="slidenum">
              <a:rPr lang="en-US" smtClean="0"/>
              <a:pPr/>
              <a:t>11</a:t>
            </a:fld>
            <a:endParaRPr lang="en-US"/>
          </a:p>
        </p:txBody>
      </p:sp>
      <p:sp>
        <p:nvSpPr>
          <p:cNvPr id="3" name="Title 2">
            <a:extLst>
              <a:ext uri="{FF2B5EF4-FFF2-40B4-BE49-F238E27FC236}">
                <a16:creationId xmlns:a16="http://schemas.microsoft.com/office/drawing/2014/main" id="{7FE7448A-963B-49D9-8643-2E262172C4B2}"/>
              </a:ext>
            </a:extLst>
          </p:cNvPr>
          <p:cNvSpPr>
            <a:spLocks noGrp="1"/>
          </p:cNvSpPr>
          <p:nvPr>
            <p:ph type="title"/>
          </p:nvPr>
        </p:nvSpPr>
        <p:spPr>
          <a:xfrm>
            <a:off x="150920" y="1"/>
            <a:ext cx="8852403" cy="1143000"/>
          </a:xfrm>
        </p:spPr>
        <p:txBody>
          <a:bodyPr>
            <a:norm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Synoptic Sampling Methods</a:t>
            </a:r>
          </a:p>
        </p:txBody>
      </p:sp>
      <p:sp>
        <p:nvSpPr>
          <p:cNvPr id="8" name="Content Placeholder 1">
            <a:extLst>
              <a:ext uri="{FF2B5EF4-FFF2-40B4-BE49-F238E27FC236}">
                <a16:creationId xmlns:a16="http://schemas.microsoft.com/office/drawing/2014/main" id="{6C12182D-DB39-491C-A8B9-02C0BC19A355}"/>
              </a:ext>
            </a:extLst>
          </p:cNvPr>
          <p:cNvSpPr txBox="1">
            <a:spLocks/>
          </p:cNvSpPr>
          <p:nvPr/>
        </p:nvSpPr>
        <p:spPr>
          <a:xfrm>
            <a:off x="5175682" y="1519536"/>
            <a:ext cx="3576562" cy="345989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1200"/>
              </a:spcAft>
              <a:buClr>
                <a:srgbClr val="09A4D2"/>
              </a:buClr>
            </a:pPr>
            <a:r>
              <a:rPr lang="en-US" sz="2000" dirty="0">
                <a:latin typeface="Ebrima" panose="02000000000000000000" pitchFamily="2" charset="0"/>
                <a:ea typeface="Ebrima" panose="02000000000000000000" pitchFamily="2" charset="0"/>
                <a:cs typeface="Ebrima" panose="02000000000000000000" pitchFamily="2" charset="0"/>
              </a:rPr>
              <a:t>Every 2-4 weeks</a:t>
            </a:r>
          </a:p>
          <a:p>
            <a:pPr>
              <a:spcAft>
                <a:spcPts val="1200"/>
              </a:spcAft>
              <a:buClr>
                <a:srgbClr val="09A4D2"/>
              </a:buClr>
            </a:pPr>
            <a:r>
              <a:rPr lang="en-US" sz="2000" dirty="0">
                <a:latin typeface="Ebrima" panose="02000000000000000000" pitchFamily="2" charset="0"/>
                <a:ea typeface="Ebrima" panose="02000000000000000000" pitchFamily="2" charset="0"/>
                <a:cs typeface="Ebrima" panose="02000000000000000000" pitchFamily="2" charset="0"/>
              </a:rPr>
              <a:t>12 sites sampled over a 1- to 2-day period</a:t>
            </a:r>
          </a:p>
          <a:p>
            <a:pPr>
              <a:spcAft>
                <a:spcPts val="1200"/>
              </a:spcAft>
              <a:buClr>
                <a:srgbClr val="09A4D2"/>
              </a:buClr>
            </a:pPr>
            <a:r>
              <a:rPr lang="en-US" sz="2000" dirty="0">
                <a:latin typeface="Ebrima" panose="02000000000000000000" pitchFamily="2" charset="0"/>
                <a:ea typeface="Ebrima" panose="02000000000000000000" pitchFamily="2" charset="0"/>
                <a:cs typeface="Ebrima" panose="02000000000000000000" pitchFamily="2" charset="0"/>
              </a:rPr>
              <a:t>Samples collected manually in acid-washed triple-rinsed 250 mL HDPE bottles</a:t>
            </a:r>
          </a:p>
          <a:p>
            <a:pPr>
              <a:spcAft>
                <a:spcPts val="1200"/>
              </a:spcAft>
              <a:buClr>
                <a:srgbClr val="09A4D2"/>
              </a:buClr>
            </a:pPr>
            <a:r>
              <a:rPr lang="en-US" sz="2000" dirty="0">
                <a:latin typeface="Ebrima" panose="02000000000000000000" pitchFamily="2" charset="0"/>
                <a:ea typeface="Ebrima" panose="02000000000000000000" pitchFamily="2" charset="0"/>
                <a:cs typeface="Ebrima" panose="02000000000000000000" pitchFamily="2" charset="0"/>
              </a:rPr>
              <a:t>Transported on ice</a:t>
            </a:r>
          </a:p>
          <a:p>
            <a:pPr>
              <a:spcAft>
                <a:spcPts val="1200"/>
              </a:spcAft>
              <a:buClr>
                <a:srgbClr val="09A4D2"/>
              </a:buClr>
            </a:pPr>
            <a:r>
              <a:rPr lang="en-US" sz="2000" dirty="0">
                <a:latin typeface="Ebrima" panose="02000000000000000000" pitchFamily="2" charset="0"/>
                <a:ea typeface="Ebrima" panose="02000000000000000000" pitchFamily="2" charset="0"/>
                <a:cs typeface="Ebrima" panose="02000000000000000000" pitchFamily="2" charset="0"/>
              </a:rPr>
              <a:t>Analyzed at UBC </a:t>
            </a:r>
          </a:p>
          <a:p>
            <a:pPr lvl="1">
              <a:spcAft>
                <a:spcPts val="1200"/>
              </a:spcAft>
              <a:buClr>
                <a:srgbClr val="09A4D2"/>
              </a:buClr>
            </a:pPr>
            <a:endParaRPr lang="en-US" sz="2000" dirty="0">
              <a:latin typeface="Ebrima" panose="02000000000000000000" pitchFamily="2" charset="0"/>
              <a:ea typeface="Ebrima" panose="02000000000000000000" pitchFamily="2" charset="0"/>
              <a:cs typeface="Ebrima" panose="02000000000000000000" pitchFamily="2" charset="0"/>
            </a:endParaRPr>
          </a:p>
          <a:p>
            <a:pPr lvl="1">
              <a:spcAft>
                <a:spcPts val="1200"/>
              </a:spcAft>
              <a:buClr>
                <a:srgbClr val="09A4D2"/>
              </a:buClr>
            </a:pPr>
            <a:endParaRPr lang="en-US" sz="2000" dirty="0">
              <a:latin typeface="Ebrima" panose="02000000000000000000" pitchFamily="2" charset="0"/>
              <a:ea typeface="Ebrima" panose="02000000000000000000" pitchFamily="2" charset="0"/>
              <a:cs typeface="Ebrima" panose="02000000000000000000" pitchFamily="2" charset="0"/>
            </a:endParaRPr>
          </a:p>
          <a:p>
            <a:pPr lvl="1">
              <a:spcAft>
                <a:spcPts val="1200"/>
              </a:spcAft>
              <a:buClr>
                <a:srgbClr val="09A4D2"/>
              </a:buClr>
            </a:pPr>
            <a:endParaRPr lang="en-US" sz="2000" dirty="0">
              <a:latin typeface="Ebrima" panose="02000000000000000000" pitchFamily="2" charset="0"/>
              <a:ea typeface="Ebrima" panose="02000000000000000000" pitchFamily="2" charset="0"/>
              <a:cs typeface="Ebrima" panose="02000000000000000000" pitchFamily="2" charset="0"/>
            </a:endParaRPr>
          </a:p>
        </p:txBody>
      </p:sp>
      <p:pic>
        <p:nvPicPr>
          <p:cNvPr id="5" name="Picture 4" descr="A picture containing bottle, table, indoor, food&#10;&#10;Description automatically generated">
            <a:extLst>
              <a:ext uri="{FF2B5EF4-FFF2-40B4-BE49-F238E27FC236}">
                <a16:creationId xmlns:a16="http://schemas.microsoft.com/office/drawing/2014/main" id="{A940CC4A-DCEC-4C48-AE95-1F6E455AC796}"/>
              </a:ext>
            </a:extLst>
          </p:cNvPr>
          <p:cNvPicPr>
            <a:picLocks noChangeAspect="1"/>
          </p:cNvPicPr>
          <p:nvPr/>
        </p:nvPicPr>
        <p:blipFill>
          <a:blip r:embed="rId2"/>
          <a:stretch>
            <a:fillRect/>
          </a:stretch>
        </p:blipFill>
        <p:spPr>
          <a:xfrm>
            <a:off x="710213" y="1512702"/>
            <a:ext cx="4349147" cy="3261860"/>
          </a:xfrm>
          <a:prstGeom prst="rect">
            <a:avLst/>
          </a:prstGeom>
        </p:spPr>
      </p:pic>
      <p:sp>
        <p:nvSpPr>
          <p:cNvPr id="9" name="Content Placeholder 1">
            <a:extLst>
              <a:ext uri="{FF2B5EF4-FFF2-40B4-BE49-F238E27FC236}">
                <a16:creationId xmlns:a16="http://schemas.microsoft.com/office/drawing/2014/main" id="{A693CA46-CC43-46BF-85F7-168BE868336A}"/>
              </a:ext>
            </a:extLst>
          </p:cNvPr>
          <p:cNvSpPr txBox="1">
            <a:spLocks/>
          </p:cNvSpPr>
          <p:nvPr/>
        </p:nvSpPr>
        <p:spPr>
          <a:xfrm>
            <a:off x="391756" y="4992661"/>
            <a:ext cx="7456104" cy="940011"/>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1200"/>
              </a:spcAft>
              <a:buClr>
                <a:srgbClr val="09A4D2"/>
              </a:buClr>
            </a:pPr>
            <a:r>
              <a:rPr lang="en-US" sz="2000" dirty="0">
                <a:latin typeface="Ebrima" panose="02000000000000000000" pitchFamily="2" charset="0"/>
                <a:ea typeface="Ebrima" panose="02000000000000000000" pitchFamily="2" charset="0"/>
                <a:cs typeface="Ebrima" panose="02000000000000000000" pitchFamily="2" charset="0"/>
              </a:rPr>
              <a:t>DOC measured as proxy for NOM quantity (n = 387)</a:t>
            </a:r>
          </a:p>
          <a:p>
            <a:pPr>
              <a:spcAft>
                <a:spcPts val="1200"/>
              </a:spcAft>
              <a:buClr>
                <a:srgbClr val="09A4D2"/>
              </a:buClr>
            </a:pPr>
            <a:r>
              <a:rPr lang="en-US" sz="2000" dirty="0">
                <a:latin typeface="Ebrima" panose="02000000000000000000" pitchFamily="2" charset="0"/>
                <a:ea typeface="Ebrima" panose="02000000000000000000" pitchFamily="2" charset="0"/>
                <a:cs typeface="Ebrima" panose="02000000000000000000" pitchFamily="2" charset="0"/>
              </a:rPr>
              <a:t>UV-Vis spectra for NOM quality assessment (n = 256)</a:t>
            </a:r>
          </a:p>
          <a:p>
            <a:pPr lvl="1">
              <a:spcAft>
                <a:spcPts val="1200"/>
              </a:spcAft>
              <a:buClr>
                <a:srgbClr val="09A4D2"/>
              </a:buClr>
            </a:pPr>
            <a:endParaRPr lang="en-US" sz="2000" dirty="0">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860258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91F29AE-61F9-427F-808A-B15A458AA892}"/>
              </a:ext>
            </a:extLst>
          </p:cNvPr>
          <p:cNvPicPr>
            <a:picLocks noGrp="1" noChangeAspect="1"/>
          </p:cNvPicPr>
          <p:nvPr>
            <p:ph sz="half" idx="1"/>
          </p:nvPr>
        </p:nvPicPr>
        <p:blipFill rotWithShape="1">
          <a:blip r:embed="rId2"/>
          <a:srcRect t="1403" b="19726"/>
          <a:stretch/>
        </p:blipFill>
        <p:spPr>
          <a:xfrm>
            <a:off x="3847735" y="1163415"/>
            <a:ext cx="5081169" cy="5667153"/>
          </a:xfrm>
        </p:spPr>
      </p:pic>
      <p:sp>
        <p:nvSpPr>
          <p:cNvPr id="4" name="Title 3">
            <a:extLst>
              <a:ext uri="{FF2B5EF4-FFF2-40B4-BE49-F238E27FC236}">
                <a16:creationId xmlns:a16="http://schemas.microsoft.com/office/drawing/2014/main" id="{947FF84F-4C62-BB4B-B852-C78D8FEDA452}"/>
              </a:ext>
            </a:extLst>
          </p:cNvPr>
          <p:cNvSpPr>
            <a:spLocks noGrp="1"/>
          </p:cNvSpPr>
          <p:nvPr>
            <p:ph type="title"/>
          </p:nvPr>
        </p:nvSpPr>
        <p:spPr/>
        <p:txBody>
          <a:bodyPr>
            <a:normAutofit/>
          </a:bodyPr>
          <a:lstStyle/>
          <a:p>
            <a:pPr algn="ctr"/>
            <a:r>
              <a:rPr lang="en-US" dirty="0"/>
              <a:t>Monitoring Sites, Leech WSA</a:t>
            </a:r>
          </a:p>
        </p:txBody>
      </p:sp>
      <p:sp>
        <p:nvSpPr>
          <p:cNvPr id="5" name="Slide Number Placeholder 4">
            <a:extLst>
              <a:ext uri="{FF2B5EF4-FFF2-40B4-BE49-F238E27FC236}">
                <a16:creationId xmlns:a16="http://schemas.microsoft.com/office/drawing/2014/main" id="{DA2C52EC-A737-B04E-AAC3-49B40C5463A8}"/>
              </a:ext>
            </a:extLst>
          </p:cNvPr>
          <p:cNvSpPr>
            <a:spLocks noGrp="1"/>
          </p:cNvSpPr>
          <p:nvPr>
            <p:ph type="sldNum" sz="quarter" idx="12"/>
          </p:nvPr>
        </p:nvSpPr>
        <p:spPr/>
        <p:txBody>
          <a:bodyPr/>
          <a:lstStyle/>
          <a:p>
            <a:fld id="{915FD2DB-8ADA-B545-AFAB-533CE7EC3A77}" type="slidenum">
              <a:rPr lang="en-US" smtClean="0"/>
              <a:t>12</a:t>
            </a:fld>
            <a:endParaRPr lang="en-US"/>
          </a:p>
        </p:txBody>
      </p:sp>
      <p:grpSp>
        <p:nvGrpSpPr>
          <p:cNvPr id="36" name="Group 35">
            <a:extLst>
              <a:ext uri="{FF2B5EF4-FFF2-40B4-BE49-F238E27FC236}">
                <a16:creationId xmlns:a16="http://schemas.microsoft.com/office/drawing/2014/main" id="{B0B1893B-1FE9-4DD2-A886-1F472D3CCD95}"/>
              </a:ext>
            </a:extLst>
          </p:cNvPr>
          <p:cNvGrpSpPr/>
          <p:nvPr/>
        </p:nvGrpSpPr>
        <p:grpSpPr>
          <a:xfrm>
            <a:off x="5396227" y="2743767"/>
            <a:ext cx="436790" cy="476071"/>
            <a:chOff x="1875787" y="2743767"/>
            <a:chExt cx="436790" cy="476071"/>
          </a:xfrm>
        </p:grpSpPr>
        <p:sp>
          <p:nvSpPr>
            <p:cNvPr id="13" name="Oval 12">
              <a:extLst>
                <a:ext uri="{FF2B5EF4-FFF2-40B4-BE49-F238E27FC236}">
                  <a16:creationId xmlns:a16="http://schemas.microsoft.com/office/drawing/2014/main" id="{88E6C758-4DDF-45AA-9047-7B8D854F0322}"/>
                </a:ext>
              </a:extLst>
            </p:cNvPr>
            <p:cNvSpPr/>
            <p:nvPr/>
          </p:nvSpPr>
          <p:spPr>
            <a:xfrm>
              <a:off x="1987869" y="2871662"/>
              <a:ext cx="212625" cy="228981"/>
            </a:xfrm>
            <a:prstGeom prst="ellipse">
              <a:avLst/>
            </a:prstGeom>
            <a:solidFill>
              <a:schemeClr val="bg1"/>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Iskoola Pota" panose="020B0502040204020203" pitchFamily="34" charset="0"/>
                <a:cs typeface="Iskoola Pota" panose="020B0502040204020203" pitchFamily="34" charset="0"/>
              </a:endParaRPr>
            </a:p>
          </p:txBody>
        </p:sp>
        <p:sp>
          <p:nvSpPr>
            <p:cNvPr id="12" name="TextBox 11">
              <a:extLst>
                <a:ext uri="{FF2B5EF4-FFF2-40B4-BE49-F238E27FC236}">
                  <a16:creationId xmlns:a16="http://schemas.microsoft.com/office/drawing/2014/main" id="{D623547E-18DE-40C4-B1EB-765A411251E0}"/>
                </a:ext>
              </a:extLst>
            </p:cNvPr>
            <p:cNvSpPr txBox="1"/>
            <p:nvPr/>
          </p:nvSpPr>
          <p:spPr>
            <a:xfrm>
              <a:off x="1875787" y="2743767"/>
              <a:ext cx="436790" cy="476071"/>
            </a:xfrm>
            <a:prstGeom prst="ellipse">
              <a:avLst/>
            </a:prstGeom>
            <a:noFill/>
            <a:ln>
              <a:noFill/>
            </a:ln>
          </p:spPr>
          <p:txBody>
            <a:bodyPr wrap="square" rtlCol="0">
              <a:spAutoFit/>
            </a:bodyPr>
            <a:lstStyle/>
            <a:p>
              <a:pPr algn="ctr"/>
              <a:r>
                <a:rPr lang="en-CA" sz="1600" b="1" dirty="0">
                  <a:latin typeface="Iskoola Pota" panose="020B0502040204020203" pitchFamily="34" charset="0"/>
                  <a:cs typeface="Iskoola Pota" panose="020B0502040204020203" pitchFamily="34" charset="0"/>
                </a:rPr>
                <a:t>1</a:t>
              </a:r>
            </a:p>
          </p:txBody>
        </p:sp>
      </p:grpSp>
      <p:grpSp>
        <p:nvGrpSpPr>
          <p:cNvPr id="35" name="Group 34">
            <a:extLst>
              <a:ext uri="{FF2B5EF4-FFF2-40B4-BE49-F238E27FC236}">
                <a16:creationId xmlns:a16="http://schemas.microsoft.com/office/drawing/2014/main" id="{EDB04D7A-5442-4F2A-A96C-883AD6EE4878}"/>
              </a:ext>
            </a:extLst>
          </p:cNvPr>
          <p:cNvGrpSpPr/>
          <p:nvPr/>
        </p:nvGrpSpPr>
        <p:grpSpPr>
          <a:xfrm>
            <a:off x="5609762" y="2646115"/>
            <a:ext cx="436790" cy="476071"/>
            <a:chOff x="2089322" y="2646115"/>
            <a:chExt cx="436790" cy="476071"/>
          </a:xfrm>
        </p:grpSpPr>
        <p:sp>
          <p:nvSpPr>
            <p:cNvPr id="16" name="Oval 15">
              <a:extLst>
                <a:ext uri="{FF2B5EF4-FFF2-40B4-BE49-F238E27FC236}">
                  <a16:creationId xmlns:a16="http://schemas.microsoft.com/office/drawing/2014/main" id="{A74C5B2B-3AE1-44F2-9A96-163D8D815F30}"/>
                </a:ext>
              </a:extLst>
            </p:cNvPr>
            <p:cNvSpPr/>
            <p:nvPr/>
          </p:nvSpPr>
          <p:spPr>
            <a:xfrm>
              <a:off x="2201404" y="2770200"/>
              <a:ext cx="212625" cy="228981"/>
            </a:xfrm>
            <a:prstGeom prst="ellipse">
              <a:avLst/>
            </a:prstGeom>
            <a:solidFill>
              <a:schemeClr val="bg1"/>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Iskoola Pota" panose="020B0502040204020203" pitchFamily="34" charset="0"/>
                <a:cs typeface="Iskoola Pota" panose="020B0502040204020203" pitchFamily="34" charset="0"/>
              </a:endParaRPr>
            </a:p>
          </p:txBody>
        </p:sp>
        <p:sp>
          <p:nvSpPr>
            <p:cNvPr id="17" name="TextBox 16">
              <a:extLst>
                <a:ext uri="{FF2B5EF4-FFF2-40B4-BE49-F238E27FC236}">
                  <a16:creationId xmlns:a16="http://schemas.microsoft.com/office/drawing/2014/main" id="{E0FF3782-DF0C-46A7-B686-C1308876CEC3}"/>
                </a:ext>
              </a:extLst>
            </p:cNvPr>
            <p:cNvSpPr txBox="1"/>
            <p:nvPr/>
          </p:nvSpPr>
          <p:spPr>
            <a:xfrm>
              <a:off x="2089322" y="2646115"/>
              <a:ext cx="436790" cy="476071"/>
            </a:xfrm>
            <a:prstGeom prst="ellipse">
              <a:avLst/>
            </a:prstGeom>
            <a:noFill/>
            <a:ln>
              <a:noFill/>
            </a:ln>
          </p:spPr>
          <p:txBody>
            <a:bodyPr wrap="square" rtlCol="0">
              <a:spAutoFit/>
            </a:bodyPr>
            <a:lstStyle/>
            <a:p>
              <a:pPr algn="ctr"/>
              <a:r>
                <a:rPr lang="en-CA" sz="1600" b="1" dirty="0">
                  <a:latin typeface="Iskoola Pota" panose="020B0502040204020203" pitchFamily="34" charset="0"/>
                  <a:cs typeface="Iskoola Pota" panose="020B0502040204020203" pitchFamily="34" charset="0"/>
                </a:rPr>
                <a:t>2</a:t>
              </a:r>
            </a:p>
          </p:txBody>
        </p:sp>
      </p:grpSp>
      <p:grpSp>
        <p:nvGrpSpPr>
          <p:cNvPr id="10" name="Group 9">
            <a:extLst>
              <a:ext uri="{FF2B5EF4-FFF2-40B4-BE49-F238E27FC236}">
                <a16:creationId xmlns:a16="http://schemas.microsoft.com/office/drawing/2014/main" id="{C52FC40C-A98C-460D-82AF-69CF2C80FCF3}"/>
              </a:ext>
            </a:extLst>
          </p:cNvPr>
          <p:cNvGrpSpPr/>
          <p:nvPr/>
        </p:nvGrpSpPr>
        <p:grpSpPr>
          <a:xfrm>
            <a:off x="5993577" y="3151658"/>
            <a:ext cx="436790" cy="476071"/>
            <a:chOff x="2473137" y="3151658"/>
            <a:chExt cx="436790" cy="476071"/>
          </a:xfrm>
        </p:grpSpPr>
        <p:sp>
          <p:nvSpPr>
            <p:cNvPr id="19" name="Oval 18">
              <a:extLst>
                <a:ext uri="{FF2B5EF4-FFF2-40B4-BE49-F238E27FC236}">
                  <a16:creationId xmlns:a16="http://schemas.microsoft.com/office/drawing/2014/main" id="{CE324926-6AE9-4283-B345-1E16021616AB}"/>
                </a:ext>
              </a:extLst>
            </p:cNvPr>
            <p:cNvSpPr/>
            <p:nvPr/>
          </p:nvSpPr>
          <p:spPr>
            <a:xfrm>
              <a:off x="2574586" y="3283363"/>
              <a:ext cx="212625" cy="228981"/>
            </a:xfrm>
            <a:prstGeom prst="ellipse">
              <a:avLst/>
            </a:prstGeom>
            <a:solidFill>
              <a:schemeClr val="bg1"/>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Iskoola Pota" panose="020B0502040204020203" pitchFamily="34" charset="0"/>
                <a:cs typeface="Iskoola Pota" panose="020B0502040204020203" pitchFamily="34" charset="0"/>
              </a:endParaRPr>
            </a:p>
          </p:txBody>
        </p:sp>
        <p:sp>
          <p:nvSpPr>
            <p:cNvPr id="20" name="TextBox 19">
              <a:extLst>
                <a:ext uri="{FF2B5EF4-FFF2-40B4-BE49-F238E27FC236}">
                  <a16:creationId xmlns:a16="http://schemas.microsoft.com/office/drawing/2014/main" id="{46ECB118-C976-49E6-BFC5-1F018181BE03}"/>
                </a:ext>
              </a:extLst>
            </p:cNvPr>
            <p:cNvSpPr txBox="1"/>
            <p:nvPr/>
          </p:nvSpPr>
          <p:spPr>
            <a:xfrm>
              <a:off x="2473137" y="3151658"/>
              <a:ext cx="436790" cy="476071"/>
            </a:xfrm>
            <a:prstGeom prst="ellipse">
              <a:avLst/>
            </a:prstGeom>
            <a:noFill/>
            <a:ln>
              <a:noFill/>
            </a:ln>
          </p:spPr>
          <p:txBody>
            <a:bodyPr wrap="square" rtlCol="0">
              <a:spAutoFit/>
            </a:bodyPr>
            <a:lstStyle/>
            <a:p>
              <a:pPr algn="ctr"/>
              <a:r>
                <a:rPr lang="en-CA" sz="1600" b="1" dirty="0">
                  <a:latin typeface="Iskoola Pota" panose="020B0502040204020203" pitchFamily="34" charset="0"/>
                  <a:cs typeface="Iskoola Pota" panose="020B0502040204020203" pitchFamily="34" charset="0"/>
                </a:rPr>
                <a:t>3</a:t>
              </a:r>
            </a:p>
          </p:txBody>
        </p:sp>
      </p:grpSp>
      <p:grpSp>
        <p:nvGrpSpPr>
          <p:cNvPr id="9" name="Group 8">
            <a:extLst>
              <a:ext uri="{FF2B5EF4-FFF2-40B4-BE49-F238E27FC236}">
                <a16:creationId xmlns:a16="http://schemas.microsoft.com/office/drawing/2014/main" id="{7EB1DF38-7E7F-42BD-8A7D-7FFDC1BF4799}"/>
              </a:ext>
            </a:extLst>
          </p:cNvPr>
          <p:cNvGrpSpPr/>
          <p:nvPr/>
        </p:nvGrpSpPr>
        <p:grpSpPr>
          <a:xfrm>
            <a:off x="7601565" y="3954952"/>
            <a:ext cx="436790" cy="476071"/>
            <a:chOff x="4081125" y="3954952"/>
            <a:chExt cx="436790" cy="476071"/>
          </a:xfrm>
        </p:grpSpPr>
        <p:sp>
          <p:nvSpPr>
            <p:cNvPr id="22" name="Oval 21">
              <a:extLst>
                <a:ext uri="{FF2B5EF4-FFF2-40B4-BE49-F238E27FC236}">
                  <a16:creationId xmlns:a16="http://schemas.microsoft.com/office/drawing/2014/main" id="{A4D38246-B733-4D0B-BF6E-785DDD80F32F}"/>
                </a:ext>
              </a:extLst>
            </p:cNvPr>
            <p:cNvSpPr/>
            <p:nvPr/>
          </p:nvSpPr>
          <p:spPr>
            <a:xfrm>
              <a:off x="4193207" y="4086657"/>
              <a:ext cx="212625" cy="228981"/>
            </a:xfrm>
            <a:prstGeom prst="ellipse">
              <a:avLst/>
            </a:prstGeom>
            <a:solidFill>
              <a:schemeClr val="bg1"/>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Iskoola Pota" panose="020B0502040204020203" pitchFamily="34" charset="0"/>
                <a:cs typeface="Iskoola Pota" panose="020B0502040204020203" pitchFamily="34" charset="0"/>
              </a:endParaRPr>
            </a:p>
          </p:txBody>
        </p:sp>
        <p:sp>
          <p:nvSpPr>
            <p:cNvPr id="23" name="TextBox 22">
              <a:extLst>
                <a:ext uri="{FF2B5EF4-FFF2-40B4-BE49-F238E27FC236}">
                  <a16:creationId xmlns:a16="http://schemas.microsoft.com/office/drawing/2014/main" id="{E81EEC67-FFE6-4FEF-8210-2E9FBA1F51C7}"/>
                </a:ext>
              </a:extLst>
            </p:cNvPr>
            <p:cNvSpPr txBox="1"/>
            <p:nvPr/>
          </p:nvSpPr>
          <p:spPr>
            <a:xfrm>
              <a:off x="4081125" y="3954952"/>
              <a:ext cx="436790" cy="476071"/>
            </a:xfrm>
            <a:prstGeom prst="ellipse">
              <a:avLst/>
            </a:prstGeom>
            <a:noFill/>
            <a:ln>
              <a:noFill/>
            </a:ln>
          </p:spPr>
          <p:txBody>
            <a:bodyPr wrap="square" rtlCol="0">
              <a:spAutoFit/>
            </a:bodyPr>
            <a:lstStyle/>
            <a:p>
              <a:pPr algn="ctr"/>
              <a:r>
                <a:rPr lang="en-CA" sz="1600" b="1" dirty="0">
                  <a:latin typeface="Iskoola Pota" panose="020B0502040204020203" pitchFamily="34" charset="0"/>
                  <a:cs typeface="Iskoola Pota" panose="020B0502040204020203" pitchFamily="34" charset="0"/>
                </a:rPr>
                <a:t>4</a:t>
              </a:r>
            </a:p>
          </p:txBody>
        </p:sp>
      </p:grpSp>
      <p:grpSp>
        <p:nvGrpSpPr>
          <p:cNvPr id="8" name="Group 7">
            <a:extLst>
              <a:ext uri="{FF2B5EF4-FFF2-40B4-BE49-F238E27FC236}">
                <a16:creationId xmlns:a16="http://schemas.microsoft.com/office/drawing/2014/main" id="{9D737BEC-A986-48CD-AFD7-6A8193FD5E51}"/>
              </a:ext>
            </a:extLst>
          </p:cNvPr>
          <p:cNvGrpSpPr/>
          <p:nvPr/>
        </p:nvGrpSpPr>
        <p:grpSpPr>
          <a:xfrm>
            <a:off x="7128670" y="5896460"/>
            <a:ext cx="436790" cy="476071"/>
            <a:chOff x="3608230" y="5896460"/>
            <a:chExt cx="436790" cy="476071"/>
          </a:xfrm>
        </p:grpSpPr>
        <p:sp>
          <p:nvSpPr>
            <p:cNvPr id="25" name="Oval 24">
              <a:extLst>
                <a:ext uri="{FF2B5EF4-FFF2-40B4-BE49-F238E27FC236}">
                  <a16:creationId xmlns:a16="http://schemas.microsoft.com/office/drawing/2014/main" id="{BA632714-802E-4A82-AB37-5FC7FB2020CA}"/>
                </a:ext>
              </a:extLst>
            </p:cNvPr>
            <p:cNvSpPr/>
            <p:nvPr/>
          </p:nvSpPr>
          <p:spPr>
            <a:xfrm>
              <a:off x="3720312" y="6020545"/>
              <a:ext cx="212625" cy="228981"/>
            </a:xfrm>
            <a:prstGeom prst="ellipse">
              <a:avLst/>
            </a:prstGeom>
            <a:solidFill>
              <a:schemeClr val="bg1"/>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Iskoola Pota" panose="020B0502040204020203" pitchFamily="34" charset="0"/>
                <a:cs typeface="Iskoola Pota" panose="020B0502040204020203" pitchFamily="34" charset="0"/>
              </a:endParaRPr>
            </a:p>
          </p:txBody>
        </p:sp>
        <p:sp>
          <p:nvSpPr>
            <p:cNvPr id="26" name="TextBox 25">
              <a:extLst>
                <a:ext uri="{FF2B5EF4-FFF2-40B4-BE49-F238E27FC236}">
                  <a16:creationId xmlns:a16="http://schemas.microsoft.com/office/drawing/2014/main" id="{62B9C8E4-E8E2-4D96-8CC5-8E847F72DB42}"/>
                </a:ext>
              </a:extLst>
            </p:cNvPr>
            <p:cNvSpPr txBox="1"/>
            <p:nvPr/>
          </p:nvSpPr>
          <p:spPr>
            <a:xfrm>
              <a:off x="3608230" y="5896460"/>
              <a:ext cx="436790" cy="476071"/>
            </a:xfrm>
            <a:prstGeom prst="ellipse">
              <a:avLst/>
            </a:prstGeom>
            <a:noFill/>
            <a:ln>
              <a:noFill/>
            </a:ln>
          </p:spPr>
          <p:txBody>
            <a:bodyPr wrap="square" rtlCol="0">
              <a:spAutoFit/>
            </a:bodyPr>
            <a:lstStyle/>
            <a:p>
              <a:pPr algn="ctr"/>
              <a:r>
                <a:rPr lang="en-CA" sz="1600" b="1" dirty="0">
                  <a:latin typeface="Iskoola Pota" panose="020B0502040204020203" pitchFamily="34" charset="0"/>
                  <a:cs typeface="Iskoola Pota" panose="020B0502040204020203" pitchFamily="34" charset="0"/>
                </a:rPr>
                <a:t>5</a:t>
              </a:r>
            </a:p>
          </p:txBody>
        </p:sp>
      </p:grpSp>
      <p:grpSp>
        <p:nvGrpSpPr>
          <p:cNvPr id="7" name="Group 6">
            <a:extLst>
              <a:ext uri="{FF2B5EF4-FFF2-40B4-BE49-F238E27FC236}">
                <a16:creationId xmlns:a16="http://schemas.microsoft.com/office/drawing/2014/main" id="{75D0F719-98E1-4B9A-A2A5-B408FD9890C6}"/>
              </a:ext>
            </a:extLst>
          </p:cNvPr>
          <p:cNvGrpSpPr/>
          <p:nvPr/>
        </p:nvGrpSpPr>
        <p:grpSpPr>
          <a:xfrm>
            <a:off x="7693180" y="5811395"/>
            <a:ext cx="436790" cy="476071"/>
            <a:chOff x="4172740" y="5811395"/>
            <a:chExt cx="436790" cy="476071"/>
          </a:xfrm>
        </p:grpSpPr>
        <p:sp>
          <p:nvSpPr>
            <p:cNvPr id="28" name="Oval 27">
              <a:extLst>
                <a:ext uri="{FF2B5EF4-FFF2-40B4-BE49-F238E27FC236}">
                  <a16:creationId xmlns:a16="http://schemas.microsoft.com/office/drawing/2014/main" id="{A30C7318-64FB-4DE4-9DB9-AF51F9E8E042}"/>
                </a:ext>
              </a:extLst>
            </p:cNvPr>
            <p:cNvSpPr/>
            <p:nvPr/>
          </p:nvSpPr>
          <p:spPr>
            <a:xfrm>
              <a:off x="4292442" y="5935480"/>
              <a:ext cx="212625" cy="228981"/>
            </a:xfrm>
            <a:prstGeom prst="ellipse">
              <a:avLst/>
            </a:prstGeom>
            <a:solidFill>
              <a:schemeClr val="bg1"/>
            </a:solidFill>
            <a:ln>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Iskoola Pota" panose="020B0502040204020203" pitchFamily="34" charset="0"/>
                <a:cs typeface="Iskoola Pota" panose="020B0502040204020203" pitchFamily="34" charset="0"/>
              </a:endParaRPr>
            </a:p>
          </p:txBody>
        </p:sp>
        <p:sp>
          <p:nvSpPr>
            <p:cNvPr id="29" name="TextBox 28">
              <a:extLst>
                <a:ext uri="{FF2B5EF4-FFF2-40B4-BE49-F238E27FC236}">
                  <a16:creationId xmlns:a16="http://schemas.microsoft.com/office/drawing/2014/main" id="{54D6EAEC-7F31-4DF8-A0BE-1A3D9B4E8634}"/>
                </a:ext>
              </a:extLst>
            </p:cNvPr>
            <p:cNvSpPr txBox="1"/>
            <p:nvPr/>
          </p:nvSpPr>
          <p:spPr>
            <a:xfrm>
              <a:off x="4172740" y="5811395"/>
              <a:ext cx="436790" cy="476071"/>
            </a:xfrm>
            <a:prstGeom prst="ellipse">
              <a:avLst/>
            </a:prstGeom>
            <a:noFill/>
            <a:ln>
              <a:noFill/>
            </a:ln>
          </p:spPr>
          <p:txBody>
            <a:bodyPr wrap="square" rtlCol="0">
              <a:spAutoFit/>
            </a:bodyPr>
            <a:lstStyle/>
            <a:p>
              <a:pPr algn="ctr"/>
              <a:r>
                <a:rPr lang="en-CA" sz="1600" b="1" dirty="0">
                  <a:latin typeface="Iskoola Pota" panose="020B0502040204020203" pitchFamily="34" charset="0"/>
                  <a:cs typeface="Iskoola Pota" panose="020B0502040204020203" pitchFamily="34" charset="0"/>
                </a:rPr>
                <a:t>6</a:t>
              </a:r>
            </a:p>
          </p:txBody>
        </p:sp>
      </p:grpSp>
      <p:sp>
        <p:nvSpPr>
          <p:cNvPr id="34" name="Content Placeholder 2">
            <a:extLst>
              <a:ext uri="{FF2B5EF4-FFF2-40B4-BE49-F238E27FC236}">
                <a16:creationId xmlns:a16="http://schemas.microsoft.com/office/drawing/2014/main" id="{B433EDAC-3C97-4FB4-92B1-1A499FA15558}"/>
              </a:ext>
            </a:extLst>
          </p:cNvPr>
          <p:cNvSpPr txBox="1">
            <a:spLocks/>
          </p:cNvSpPr>
          <p:nvPr/>
        </p:nvSpPr>
        <p:spPr>
          <a:xfrm>
            <a:off x="199312" y="2095130"/>
            <a:ext cx="3556447" cy="39254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Arial" panose="020B0604020202020204" pitchFamily="34" charset="0"/>
              <a:buAutoNum type="circleNumDbPlain"/>
            </a:pPr>
            <a:r>
              <a:rPr lang="en-US" sz="1900" dirty="0">
                <a:solidFill>
                  <a:srgbClr val="3B3838"/>
                </a:solidFill>
                <a:latin typeface="Ebrima" panose="02000000000000000000" pitchFamily="2" charset="0"/>
                <a:ea typeface="Ebrima" panose="02000000000000000000" pitchFamily="2" charset="0"/>
                <a:cs typeface="Ebrima" panose="02000000000000000000" pitchFamily="2" charset="0"/>
              </a:rPr>
              <a:t>Weeks Main Creek</a:t>
            </a:r>
          </a:p>
          <a:p>
            <a:pPr marL="685800" lvl="2" indent="0">
              <a:buNone/>
            </a:pPr>
            <a:r>
              <a:rPr lang="en-US" sz="1700" dirty="0">
                <a:solidFill>
                  <a:srgbClr val="09A4D2"/>
                </a:solidFill>
                <a:latin typeface="Ebrima" panose="02000000000000000000" pitchFamily="2" charset="0"/>
                <a:ea typeface="Ebrima" panose="02000000000000000000" pitchFamily="2" charset="0"/>
                <a:cs typeface="Ebrima" panose="02000000000000000000" pitchFamily="2" charset="0"/>
              </a:rPr>
              <a:t>~16 km</a:t>
            </a:r>
            <a:r>
              <a:rPr lang="en-US" sz="1700" baseline="30000" dirty="0">
                <a:solidFill>
                  <a:srgbClr val="09A4D2"/>
                </a:solidFill>
                <a:latin typeface="Ebrima" panose="02000000000000000000" pitchFamily="2" charset="0"/>
                <a:ea typeface="Ebrima" panose="02000000000000000000" pitchFamily="2" charset="0"/>
                <a:cs typeface="Ebrima" panose="02000000000000000000" pitchFamily="2" charset="0"/>
              </a:rPr>
              <a:t>2 </a:t>
            </a:r>
            <a:r>
              <a:rPr lang="en-US" sz="1700" dirty="0">
                <a:solidFill>
                  <a:srgbClr val="09A4D2"/>
                </a:solidFill>
                <a:latin typeface="Ebrima" panose="02000000000000000000" pitchFamily="2" charset="0"/>
                <a:ea typeface="Ebrima" panose="02000000000000000000" pitchFamily="2" charset="0"/>
                <a:cs typeface="Ebrima" panose="02000000000000000000" pitchFamily="2" charset="0"/>
              </a:rPr>
              <a:t>drainage area</a:t>
            </a:r>
          </a:p>
          <a:p>
            <a:pPr marL="457200" indent="-457200">
              <a:buFont typeface="Arial" panose="020B0604020202020204" pitchFamily="34" charset="0"/>
              <a:buAutoNum type="circleNumDbPlain" startAt="2"/>
            </a:pPr>
            <a:r>
              <a:rPr lang="en-US" sz="1900" dirty="0">
                <a:solidFill>
                  <a:srgbClr val="3B3838"/>
                </a:solidFill>
                <a:latin typeface="Ebrima" panose="02000000000000000000" pitchFamily="2" charset="0"/>
                <a:ea typeface="Ebrima" panose="02000000000000000000" pitchFamily="2" charset="0"/>
                <a:cs typeface="Ebrima" panose="02000000000000000000" pitchFamily="2" charset="0"/>
              </a:rPr>
              <a:t>Chris Creek</a:t>
            </a:r>
          </a:p>
          <a:p>
            <a:pPr marL="685800" lvl="2" indent="0">
              <a:buNone/>
            </a:pPr>
            <a:r>
              <a:rPr lang="en-US" sz="1700" dirty="0">
                <a:solidFill>
                  <a:srgbClr val="09A4D2"/>
                </a:solidFill>
                <a:latin typeface="Ebrima" panose="02000000000000000000" pitchFamily="2" charset="0"/>
                <a:ea typeface="Ebrima" panose="02000000000000000000" pitchFamily="2" charset="0"/>
                <a:cs typeface="Ebrima" panose="02000000000000000000" pitchFamily="2" charset="0"/>
              </a:rPr>
              <a:t>~9.6 km</a:t>
            </a:r>
            <a:r>
              <a:rPr lang="en-US" sz="1700" baseline="30000" dirty="0">
                <a:solidFill>
                  <a:srgbClr val="09A4D2"/>
                </a:solidFill>
                <a:latin typeface="Ebrima" panose="02000000000000000000" pitchFamily="2" charset="0"/>
                <a:ea typeface="Ebrima" panose="02000000000000000000" pitchFamily="2" charset="0"/>
                <a:cs typeface="Ebrima" panose="02000000000000000000" pitchFamily="2" charset="0"/>
              </a:rPr>
              <a:t>2 </a:t>
            </a:r>
          </a:p>
          <a:p>
            <a:pPr marL="457200" indent="-457200">
              <a:buFont typeface="Arial" panose="020B0604020202020204" pitchFamily="34" charset="0"/>
              <a:buAutoNum type="circleNumDbPlain" startAt="3"/>
            </a:pPr>
            <a:r>
              <a:rPr lang="en-US" sz="1900" dirty="0">
                <a:solidFill>
                  <a:srgbClr val="3B3838"/>
                </a:solidFill>
                <a:latin typeface="Ebrima" panose="02000000000000000000" pitchFamily="2" charset="0"/>
                <a:ea typeface="Ebrima" panose="02000000000000000000" pitchFamily="2" charset="0"/>
                <a:cs typeface="Ebrima" panose="02000000000000000000" pitchFamily="2" charset="0"/>
              </a:rPr>
              <a:t>Leech River Head</a:t>
            </a:r>
          </a:p>
          <a:p>
            <a:pPr marL="685800" lvl="2" indent="0">
              <a:buNone/>
            </a:pPr>
            <a:r>
              <a:rPr lang="en-US" sz="1700" dirty="0">
                <a:solidFill>
                  <a:srgbClr val="09A4D2"/>
                </a:solidFill>
                <a:latin typeface="Ebrima" panose="02000000000000000000" pitchFamily="2" charset="0"/>
                <a:ea typeface="Ebrima" panose="02000000000000000000" pitchFamily="2" charset="0"/>
                <a:cs typeface="Ebrima" panose="02000000000000000000" pitchFamily="2" charset="0"/>
              </a:rPr>
              <a:t>~ 26 km</a:t>
            </a:r>
            <a:r>
              <a:rPr lang="en-US" sz="1700" baseline="30000" dirty="0">
                <a:solidFill>
                  <a:srgbClr val="09A4D2"/>
                </a:solidFill>
                <a:latin typeface="Ebrima" panose="02000000000000000000" pitchFamily="2" charset="0"/>
                <a:ea typeface="Ebrima" panose="02000000000000000000" pitchFamily="2" charset="0"/>
                <a:cs typeface="Ebrima" panose="02000000000000000000" pitchFamily="2" charset="0"/>
              </a:rPr>
              <a:t>2</a:t>
            </a:r>
          </a:p>
          <a:p>
            <a:pPr marL="457200" indent="-457200">
              <a:buFont typeface="Arial" panose="020B0604020202020204" pitchFamily="34" charset="0"/>
              <a:buAutoNum type="circleNumDbPlain" startAt="3"/>
            </a:pPr>
            <a:r>
              <a:rPr lang="en-US" sz="1900" dirty="0">
                <a:solidFill>
                  <a:srgbClr val="3B3838"/>
                </a:solidFill>
                <a:latin typeface="Ebrima" panose="02000000000000000000" pitchFamily="2" charset="0"/>
                <a:ea typeface="Ebrima" panose="02000000000000000000" pitchFamily="2" charset="0"/>
                <a:cs typeface="Ebrima" panose="02000000000000000000" pitchFamily="2" charset="0"/>
              </a:rPr>
              <a:t>Cragg Creek</a:t>
            </a:r>
          </a:p>
          <a:p>
            <a:pPr marL="685800" lvl="2" indent="0">
              <a:buNone/>
            </a:pPr>
            <a:r>
              <a:rPr lang="en-US" sz="1700" dirty="0">
                <a:solidFill>
                  <a:srgbClr val="09A4D2"/>
                </a:solidFill>
                <a:latin typeface="Ebrima" panose="02000000000000000000" pitchFamily="2" charset="0"/>
                <a:ea typeface="Ebrima" panose="02000000000000000000" pitchFamily="2" charset="0"/>
                <a:cs typeface="Ebrima" panose="02000000000000000000" pitchFamily="2" charset="0"/>
              </a:rPr>
              <a:t>~ 37 km</a:t>
            </a:r>
            <a:r>
              <a:rPr lang="en-US" sz="1700" baseline="30000" dirty="0">
                <a:solidFill>
                  <a:srgbClr val="09A4D2"/>
                </a:solidFill>
                <a:latin typeface="Ebrima" panose="02000000000000000000" pitchFamily="2" charset="0"/>
                <a:ea typeface="Ebrima" panose="02000000000000000000" pitchFamily="2" charset="0"/>
                <a:cs typeface="Ebrima" panose="02000000000000000000" pitchFamily="2" charset="0"/>
              </a:rPr>
              <a:t>2</a:t>
            </a:r>
          </a:p>
          <a:p>
            <a:pPr marL="457200" indent="-457200">
              <a:buFont typeface="Arial" panose="020B0604020202020204" pitchFamily="34" charset="0"/>
              <a:buAutoNum type="circleNumDbPlain" startAt="3"/>
            </a:pPr>
            <a:r>
              <a:rPr lang="en-US" sz="1900" dirty="0">
                <a:solidFill>
                  <a:srgbClr val="3B3838"/>
                </a:solidFill>
                <a:latin typeface="Ebrima" panose="02000000000000000000" pitchFamily="2" charset="0"/>
                <a:ea typeface="Ebrima" panose="02000000000000000000" pitchFamily="2" charset="0"/>
                <a:cs typeface="Ebrima" panose="02000000000000000000" pitchFamily="2" charset="0"/>
              </a:rPr>
              <a:t>West Leech River</a:t>
            </a:r>
          </a:p>
          <a:p>
            <a:pPr marL="685800" lvl="2" indent="0">
              <a:buNone/>
            </a:pPr>
            <a:r>
              <a:rPr lang="en-US" sz="1700" dirty="0">
                <a:solidFill>
                  <a:srgbClr val="09A4D2"/>
                </a:solidFill>
                <a:latin typeface="Ebrima" panose="02000000000000000000" pitchFamily="2" charset="0"/>
                <a:ea typeface="Ebrima" panose="02000000000000000000" pitchFamily="2" charset="0"/>
                <a:cs typeface="Ebrima" panose="02000000000000000000" pitchFamily="2" charset="0"/>
              </a:rPr>
              <a:t>~ 35 km</a:t>
            </a:r>
            <a:r>
              <a:rPr lang="en-US" sz="1700" baseline="30000" dirty="0">
                <a:solidFill>
                  <a:srgbClr val="09A4D2"/>
                </a:solidFill>
                <a:latin typeface="Ebrima" panose="02000000000000000000" pitchFamily="2" charset="0"/>
                <a:ea typeface="Ebrima" panose="02000000000000000000" pitchFamily="2" charset="0"/>
                <a:cs typeface="Ebrima" panose="02000000000000000000" pitchFamily="2" charset="0"/>
              </a:rPr>
              <a:t>2</a:t>
            </a:r>
          </a:p>
          <a:p>
            <a:pPr marL="457200" indent="-457200">
              <a:buFont typeface="Arial" panose="020B0604020202020204" pitchFamily="34" charset="0"/>
              <a:buAutoNum type="circleNumDbPlain" startAt="3"/>
            </a:pPr>
            <a:r>
              <a:rPr lang="en-US" sz="1900" dirty="0">
                <a:solidFill>
                  <a:srgbClr val="3B3838"/>
                </a:solidFill>
                <a:latin typeface="Ebrima" panose="02000000000000000000" pitchFamily="2" charset="0"/>
                <a:ea typeface="Ebrima" panose="02000000000000000000" pitchFamily="2" charset="0"/>
                <a:cs typeface="Ebrima" panose="02000000000000000000" pitchFamily="2" charset="0"/>
              </a:rPr>
              <a:t>Leech River Tunnel</a:t>
            </a:r>
          </a:p>
          <a:p>
            <a:pPr marL="685800" lvl="2" indent="0">
              <a:buNone/>
            </a:pPr>
            <a:r>
              <a:rPr lang="en-US" sz="1700" dirty="0">
                <a:solidFill>
                  <a:srgbClr val="09A4D2"/>
                </a:solidFill>
                <a:latin typeface="Ebrima" panose="02000000000000000000" pitchFamily="2" charset="0"/>
                <a:ea typeface="Ebrima" panose="02000000000000000000" pitchFamily="2" charset="0"/>
                <a:cs typeface="Ebrima" panose="02000000000000000000" pitchFamily="2" charset="0"/>
              </a:rPr>
              <a:t>~ 98 km</a:t>
            </a:r>
            <a:r>
              <a:rPr lang="en-US" sz="1700" baseline="30000" dirty="0">
                <a:solidFill>
                  <a:srgbClr val="09A4D2"/>
                </a:solidFill>
                <a:latin typeface="Ebrima" panose="02000000000000000000" pitchFamily="2" charset="0"/>
                <a:ea typeface="Ebrima" panose="02000000000000000000" pitchFamily="2" charset="0"/>
                <a:cs typeface="Ebrima" panose="02000000000000000000" pitchFamily="2" charset="0"/>
              </a:rPr>
              <a:t>2</a:t>
            </a:r>
          </a:p>
        </p:txBody>
      </p:sp>
    </p:spTree>
    <p:extLst>
      <p:ext uri="{BB962C8B-B14F-4D97-AF65-F5344CB8AC3E}">
        <p14:creationId xmlns:p14="http://schemas.microsoft.com/office/powerpoint/2010/main" val="57928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A28B10-213E-4370-9D5A-A49CC6C2981D}"/>
              </a:ext>
            </a:extLst>
          </p:cNvPr>
          <p:cNvSpPr>
            <a:spLocks noGrp="1"/>
          </p:cNvSpPr>
          <p:nvPr>
            <p:ph type="sldNum" sz="quarter" idx="12"/>
          </p:nvPr>
        </p:nvSpPr>
        <p:spPr/>
        <p:txBody>
          <a:bodyPr/>
          <a:lstStyle/>
          <a:p>
            <a:fld id="{915FD2DB-8ADA-B545-AFAB-533CE7EC3A77}" type="slidenum">
              <a:rPr lang="en-US" smtClean="0"/>
              <a:pPr/>
              <a:t>13</a:t>
            </a:fld>
            <a:endParaRPr lang="en-US"/>
          </a:p>
        </p:txBody>
      </p:sp>
      <p:sp>
        <p:nvSpPr>
          <p:cNvPr id="3" name="Title 2">
            <a:extLst>
              <a:ext uri="{FF2B5EF4-FFF2-40B4-BE49-F238E27FC236}">
                <a16:creationId xmlns:a16="http://schemas.microsoft.com/office/drawing/2014/main" id="{7FE7448A-963B-49D9-8643-2E262172C4B2}"/>
              </a:ext>
            </a:extLst>
          </p:cNvPr>
          <p:cNvSpPr>
            <a:spLocks noGrp="1"/>
          </p:cNvSpPr>
          <p:nvPr>
            <p:ph type="title"/>
          </p:nvPr>
        </p:nvSpPr>
        <p:spPr>
          <a:xfrm>
            <a:off x="3417903" y="1"/>
            <a:ext cx="5585420" cy="1143000"/>
          </a:xfrm>
        </p:spPr>
        <p:txBody>
          <a:bodyPr>
            <a:normAutofit/>
          </a:bodyPr>
          <a:lstStyle/>
          <a:p>
            <a:r>
              <a:rPr lang="en-CA" sz="3800" dirty="0">
                <a:latin typeface="Ebrima" panose="02000000000000000000" pitchFamily="2" charset="0"/>
                <a:ea typeface="Ebrima" panose="02000000000000000000" pitchFamily="2" charset="0"/>
                <a:cs typeface="Ebrima" panose="02000000000000000000" pitchFamily="2" charset="0"/>
              </a:rPr>
              <a:t>Monitoring Methods:</a:t>
            </a:r>
            <a:br>
              <a:rPr lang="en-CA" sz="3800" dirty="0">
                <a:latin typeface="Ebrima" panose="02000000000000000000" pitchFamily="2" charset="0"/>
                <a:ea typeface="Ebrima" panose="02000000000000000000" pitchFamily="2" charset="0"/>
                <a:cs typeface="Ebrima" panose="02000000000000000000" pitchFamily="2" charset="0"/>
              </a:rPr>
            </a:br>
            <a:r>
              <a:rPr lang="en-CA" sz="3800" dirty="0">
                <a:latin typeface="Ebrima" panose="02000000000000000000" pitchFamily="2" charset="0"/>
                <a:ea typeface="Ebrima" panose="02000000000000000000" pitchFamily="2" charset="0"/>
                <a:cs typeface="Ebrima" panose="02000000000000000000" pitchFamily="2" charset="0"/>
              </a:rPr>
              <a:t>Vertical Rack Sampling</a:t>
            </a:r>
          </a:p>
        </p:txBody>
      </p:sp>
      <p:pic>
        <p:nvPicPr>
          <p:cNvPr id="7" name="Picture" descr="Figure 3:  Vertical sampling Rack and siphon sampler bottle, illustrative of installations at six sites across the LWSA (shown here is Chris Creek (site 2)).">
            <a:extLst>
              <a:ext uri="{FF2B5EF4-FFF2-40B4-BE49-F238E27FC236}">
                <a16:creationId xmlns:a16="http://schemas.microsoft.com/office/drawing/2014/main" id="{C6FF330E-CE9D-4400-8B85-BE175E8B1543}"/>
              </a:ext>
            </a:extLst>
          </p:cNvPr>
          <p:cNvPicPr/>
          <p:nvPr/>
        </p:nvPicPr>
        <p:blipFill>
          <a:blip r:embed="rId2"/>
          <a:stretch>
            <a:fillRect/>
          </a:stretch>
        </p:blipFill>
        <p:spPr bwMode="auto">
          <a:xfrm>
            <a:off x="71021" y="110226"/>
            <a:ext cx="3240349" cy="6488478"/>
          </a:xfrm>
          <a:prstGeom prst="rect">
            <a:avLst/>
          </a:prstGeom>
          <a:noFill/>
          <a:ln w="9525">
            <a:noFill/>
            <a:headEnd/>
            <a:tailEnd/>
          </a:ln>
        </p:spPr>
      </p:pic>
      <p:sp>
        <p:nvSpPr>
          <p:cNvPr id="8" name="Content Placeholder 1">
            <a:extLst>
              <a:ext uri="{FF2B5EF4-FFF2-40B4-BE49-F238E27FC236}">
                <a16:creationId xmlns:a16="http://schemas.microsoft.com/office/drawing/2014/main" id="{6C12182D-DB39-491C-A8B9-02C0BC19A355}"/>
              </a:ext>
            </a:extLst>
          </p:cNvPr>
          <p:cNvSpPr txBox="1">
            <a:spLocks/>
          </p:cNvSpPr>
          <p:nvPr/>
        </p:nvSpPr>
        <p:spPr>
          <a:xfrm>
            <a:off x="3630966" y="1313895"/>
            <a:ext cx="5121277" cy="44836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spcAft>
                <a:spcPts val="1200"/>
              </a:spcAft>
              <a:buClr>
                <a:srgbClr val="5B99CC"/>
              </a:buClr>
            </a:pPr>
            <a:r>
              <a:rPr lang="en-CA" sz="1800" dirty="0">
                <a:solidFill>
                  <a:srgbClr val="3B3838"/>
                </a:solidFill>
                <a:latin typeface="Ebrima" panose="02000000000000000000" pitchFamily="2" charset="0"/>
                <a:ea typeface="Ebrima" panose="02000000000000000000" pitchFamily="2" charset="0"/>
                <a:cs typeface="Ebrima" panose="02000000000000000000" pitchFamily="2" charset="0"/>
              </a:rPr>
              <a:t>Central stilling well with water level logger</a:t>
            </a:r>
          </a:p>
          <a:p>
            <a:pPr marL="285750" indent="-285750">
              <a:spcAft>
                <a:spcPts val="1200"/>
              </a:spcAft>
              <a:buClr>
                <a:srgbClr val="5B99CC"/>
              </a:buClr>
            </a:pPr>
            <a:r>
              <a:rPr lang="en-CA" sz="1800" dirty="0">
                <a:solidFill>
                  <a:srgbClr val="3B3838"/>
                </a:solidFill>
                <a:latin typeface="Ebrima" panose="02000000000000000000" pitchFamily="2" charset="0"/>
                <a:ea typeface="Ebrima" panose="02000000000000000000" pitchFamily="2" charset="0"/>
                <a:cs typeface="Ebrima" panose="02000000000000000000" pitchFamily="2" charset="0"/>
              </a:rPr>
              <a:t>Each sample bottle had a siphon lid</a:t>
            </a:r>
          </a:p>
          <a:p>
            <a:pPr marL="742950" lvl="1" indent="-285750">
              <a:spcAft>
                <a:spcPts val="1200"/>
              </a:spcAft>
              <a:buClr>
                <a:srgbClr val="5B99CC"/>
              </a:buClr>
            </a:pPr>
            <a:r>
              <a:rPr lang="en-CA" dirty="0">
                <a:solidFill>
                  <a:srgbClr val="3B3838"/>
                </a:solidFill>
                <a:latin typeface="Ebrima" panose="02000000000000000000" pitchFamily="2" charset="0"/>
                <a:ea typeface="Ebrima" panose="02000000000000000000" pitchFamily="2" charset="0"/>
                <a:cs typeface="Ebrima" panose="02000000000000000000" pitchFamily="2" charset="0"/>
              </a:rPr>
              <a:t>Based on USGS single stage sediment sampler design (US U-59, 1961)</a:t>
            </a:r>
          </a:p>
          <a:p>
            <a:pPr marL="285750" indent="-285750">
              <a:spcAft>
                <a:spcPts val="1200"/>
              </a:spcAft>
              <a:buClr>
                <a:srgbClr val="5B99CC"/>
              </a:buClr>
            </a:pPr>
            <a:r>
              <a:rPr lang="en-CA" sz="1800" dirty="0">
                <a:solidFill>
                  <a:srgbClr val="3B3838"/>
                </a:solidFill>
                <a:latin typeface="Ebrima" panose="02000000000000000000" pitchFamily="2" charset="0"/>
                <a:ea typeface="Ebrima" panose="02000000000000000000" pitchFamily="2" charset="0"/>
                <a:cs typeface="Ebrima" panose="02000000000000000000" pitchFamily="2" charset="0"/>
              </a:rPr>
              <a:t>Sampling bottles were generally staggered at 10-15 cm intervals</a:t>
            </a:r>
          </a:p>
          <a:p>
            <a:pPr marL="742950" lvl="1" indent="-285750">
              <a:spcAft>
                <a:spcPts val="1200"/>
              </a:spcAft>
              <a:buClr>
                <a:srgbClr val="5B99CC"/>
              </a:buClr>
            </a:pPr>
            <a:r>
              <a:rPr lang="en-CA" dirty="0">
                <a:solidFill>
                  <a:srgbClr val="3B3838"/>
                </a:solidFill>
                <a:latin typeface="Ebrima" panose="02000000000000000000" pitchFamily="2" charset="0"/>
                <a:ea typeface="Ebrima" panose="02000000000000000000" pitchFamily="2" charset="0"/>
                <a:cs typeface="Ebrima" panose="02000000000000000000" pitchFamily="2" charset="0"/>
              </a:rPr>
              <a:t>Each inlet crown was referenced to an external measurement on the stilling well</a:t>
            </a:r>
          </a:p>
          <a:p>
            <a:pPr marL="742950" lvl="1" indent="-285750">
              <a:spcAft>
                <a:spcPts val="1200"/>
              </a:spcAft>
              <a:buClr>
                <a:srgbClr val="5B99CC"/>
              </a:buClr>
            </a:pPr>
            <a:r>
              <a:rPr lang="en-CA" dirty="0">
                <a:solidFill>
                  <a:srgbClr val="3B3838"/>
                </a:solidFill>
                <a:latin typeface="Ebrima" panose="02000000000000000000" pitchFamily="2" charset="0"/>
                <a:ea typeface="Ebrima" panose="02000000000000000000" pitchFamily="2" charset="0"/>
                <a:cs typeface="Ebrima" panose="02000000000000000000" pitchFamily="2" charset="0"/>
              </a:rPr>
              <a:t>Bottle heights were referenced to recorded stage </a:t>
            </a:r>
          </a:p>
          <a:p>
            <a:pPr marL="742950" lvl="1" indent="-285750">
              <a:spcAft>
                <a:spcPts val="1200"/>
              </a:spcAft>
              <a:buClr>
                <a:srgbClr val="5B99CC"/>
              </a:buClr>
            </a:pPr>
            <a:r>
              <a:rPr lang="en-CA" dirty="0">
                <a:solidFill>
                  <a:srgbClr val="3B3838"/>
                </a:solidFill>
                <a:latin typeface="Ebrima" panose="02000000000000000000" pitchFamily="2" charset="0"/>
                <a:ea typeface="Ebrima" panose="02000000000000000000" pitchFamily="2" charset="0"/>
                <a:cs typeface="Ebrima" panose="02000000000000000000" pitchFamily="2" charset="0"/>
              </a:rPr>
              <a:t>corresponding date-time of sample collection was retrieved</a:t>
            </a:r>
          </a:p>
          <a:p>
            <a:pPr lvl="1">
              <a:spcAft>
                <a:spcPts val="1200"/>
              </a:spcAft>
              <a:buClr>
                <a:srgbClr val="09A4D2"/>
              </a:buClr>
            </a:pPr>
            <a:endParaRPr lang="en-US" dirty="0">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138676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70FDF-4164-480C-BFB9-6321ECFA224C}"/>
              </a:ext>
            </a:extLst>
          </p:cNvPr>
          <p:cNvSpPr>
            <a:spLocks noGrp="1"/>
          </p:cNvSpPr>
          <p:nvPr>
            <p:ph type="sldNum" sz="quarter" idx="12"/>
          </p:nvPr>
        </p:nvSpPr>
        <p:spPr/>
        <p:txBody>
          <a:bodyPr/>
          <a:lstStyle/>
          <a:p>
            <a:fld id="{915FD2DB-8ADA-B545-AFAB-533CE7EC3A77}" type="slidenum">
              <a:rPr lang="en-US" smtClean="0"/>
              <a:pPr/>
              <a:t>14</a:t>
            </a:fld>
            <a:endParaRPr lang="en-US"/>
          </a:p>
        </p:txBody>
      </p:sp>
      <p:sp>
        <p:nvSpPr>
          <p:cNvPr id="3" name="Title 2">
            <a:extLst>
              <a:ext uri="{FF2B5EF4-FFF2-40B4-BE49-F238E27FC236}">
                <a16:creationId xmlns:a16="http://schemas.microsoft.com/office/drawing/2014/main" id="{E679165F-A272-4F48-8732-BA529715C654}"/>
              </a:ext>
            </a:extLst>
          </p:cNvPr>
          <p:cNvSpPr>
            <a:spLocks noGrp="1"/>
          </p:cNvSpPr>
          <p:nvPr>
            <p:ph type="title"/>
          </p:nvPr>
        </p:nvSpPr>
        <p:spPr/>
        <p:txBody>
          <a:bodyPr>
            <a:norm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Foundational Results</a:t>
            </a:r>
            <a:endParaRPr lang="en-CA" dirty="0"/>
          </a:p>
        </p:txBody>
      </p:sp>
      <p:pic>
        <p:nvPicPr>
          <p:cNvPr id="5" name="Picture 4">
            <a:extLst>
              <a:ext uri="{FF2B5EF4-FFF2-40B4-BE49-F238E27FC236}">
                <a16:creationId xmlns:a16="http://schemas.microsoft.com/office/drawing/2014/main" id="{0AAA46B6-3FE7-46D3-9AEE-440BBC0EDCA2}"/>
              </a:ext>
            </a:extLst>
          </p:cNvPr>
          <p:cNvPicPr>
            <a:picLocks noChangeAspect="1"/>
          </p:cNvPicPr>
          <p:nvPr/>
        </p:nvPicPr>
        <p:blipFill rotWithShape="1">
          <a:blip r:embed="rId2"/>
          <a:srcRect b="2181"/>
          <a:stretch/>
        </p:blipFill>
        <p:spPr>
          <a:xfrm>
            <a:off x="1247554" y="1161411"/>
            <a:ext cx="6648893" cy="4877882"/>
          </a:xfrm>
          <a:prstGeom prst="rect">
            <a:avLst/>
          </a:prstGeom>
        </p:spPr>
      </p:pic>
      <p:sp>
        <p:nvSpPr>
          <p:cNvPr id="6" name="Content Placeholder 2">
            <a:extLst>
              <a:ext uri="{FF2B5EF4-FFF2-40B4-BE49-F238E27FC236}">
                <a16:creationId xmlns:a16="http://schemas.microsoft.com/office/drawing/2014/main" id="{D9CE7589-268B-486F-8A24-29038257AA6B}"/>
              </a:ext>
            </a:extLst>
          </p:cNvPr>
          <p:cNvSpPr txBox="1">
            <a:spLocks/>
          </p:cNvSpPr>
          <p:nvPr/>
        </p:nvSpPr>
        <p:spPr>
          <a:xfrm>
            <a:off x="1247554" y="4136995"/>
            <a:ext cx="6648893" cy="1902298"/>
          </a:xfrm>
          <a:prstGeom prst="rect">
            <a:avLst/>
          </a:prstGeom>
          <a:gradFill flip="none" rotWithShape="1">
            <a:gsLst>
              <a:gs pos="68000">
                <a:srgbClr val="3B3838">
                  <a:alpha val="60000"/>
                </a:srgbClr>
              </a:gs>
              <a:gs pos="0">
                <a:srgbClr val="668536">
                  <a:alpha val="15000"/>
                </a:srgbClr>
              </a:gs>
              <a:gs pos="16000">
                <a:srgbClr val="3B3838">
                  <a:alpha val="35000"/>
                </a:srgbClr>
              </a:gs>
              <a:gs pos="53000">
                <a:srgbClr val="3B3838">
                  <a:alpha val="50000"/>
                </a:srgbClr>
              </a:gs>
              <a:gs pos="85000">
                <a:srgbClr val="3B3838">
                  <a:alpha val="80000"/>
                </a:srgbClr>
              </a:gs>
              <a:gs pos="100000">
                <a:srgbClr val="3B3838"/>
              </a:gs>
            </a:gsLst>
            <a:lin ang="5400000" scaled="0"/>
            <a:tileRect/>
          </a:gradFill>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nSpc>
                <a:spcPct val="125000"/>
              </a:lnSpc>
              <a:spcBef>
                <a:spcPts val="0"/>
              </a:spcBef>
              <a:buFont typeface="+mj-lt"/>
              <a:buAutoNum type="arabicPeriod"/>
            </a:pPr>
            <a:r>
              <a:rPr lang="en-US" sz="2000" dirty="0">
                <a:solidFill>
                  <a:schemeClr val="bg1"/>
                </a:solidFill>
                <a:latin typeface="Ebrima" panose="02000000000000000000" pitchFamily="2" charset="0"/>
                <a:ea typeface="Ebrima" panose="02000000000000000000" pitchFamily="2" charset="0"/>
                <a:cs typeface="Ebrima" panose="02000000000000000000" pitchFamily="2" charset="0"/>
              </a:rPr>
              <a:t>Seasons were defined by the period in which stormflow samples were collected by vertical racks</a:t>
            </a:r>
          </a:p>
          <a:p>
            <a:pPr marL="457200" indent="-457200">
              <a:lnSpc>
                <a:spcPct val="125000"/>
              </a:lnSpc>
              <a:spcBef>
                <a:spcPts val="0"/>
              </a:spcBef>
              <a:buFont typeface="+mj-lt"/>
              <a:buAutoNum type="arabicPeriod"/>
            </a:pPr>
            <a:r>
              <a:rPr lang="en-US" sz="2000" dirty="0">
                <a:solidFill>
                  <a:schemeClr val="bg1"/>
                </a:solidFill>
                <a:latin typeface="Ebrima" panose="02000000000000000000" pitchFamily="2" charset="0"/>
                <a:ea typeface="Ebrima" panose="02000000000000000000" pitchFamily="2" charset="0"/>
                <a:cs typeface="Ebrima" panose="02000000000000000000" pitchFamily="2" charset="0"/>
              </a:rPr>
              <a:t>SAC</a:t>
            </a:r>
            <a:r>
              <a:rPr lang="en-US" sz="2000" baseline="-25000" dirty="0">
                <a:solidFill>
                  <a:schemeClr val="bg1"/>
                </a:solidFill>
                <a:latin typeface="Ebrima" panose="02000000000000000000" pitchFamily="2" charset="0"/>
                <a:ea typeface="Ebrima" panose="02000000000000000000" pitchFamily="2" charset="0"/>
                <a:cs typeface="Ebrima" panose="02000000000000000000" pitchFamily="2" charset="0"/>
              </a:rPr>
              <a:t>254</a:t>
            </a:r>
            <a:r>
              <a:rPr lang="en-US" sz="2000" dirty="0">
                <a:solidFill>
                  <a:schemeClr val="bg1"/>
                </a:solidFill>
                <a:latin typeface="Ebrima" panose="02000000000000000000" pitchFamily="2" charset="0"/>
                <a:ea typeface="Ebrima" panose="02000000000000000000" pitchFamily="2" charset="0"/>
                <a:cs typeface="Ebrima" panose="02000000000000000000" pitchFamily="2" charset="0"/>
              </a:rPr>
              <a:t> was better correlated to DBP-FP than SUVA</a:t>
            </a:r>
            <a:r>
              <a:rPr lang="en-US" sz="2000" baseline="-25000" dirty="0">
                <a:solidFill>
                  <a:schemeClr val="bg1"/>
                </a:solidFill>
                <a:latin typeface="Ebrima" panose="02000000000000000000" pitchFamily="2" charset="0"/>
                <a:ea typeface="Ebrima" panose="02000000000000000000" pitchFamily="2" charset="0"/>
                <a:cs typeface="Ebrima" panose="02000000000000000000" pitchFamily="2" charset="0"/>
              </a:rPr>
              <a:t>254 </a:t>
            </a:r>
          </a:p>
          <a:p>
            <a:pPr marL="457200" indent="-457200">
              <a:lnSpc>
                <a:spcPct val="125000"/>
              </a:lnSpc>
              <a:spcBef>
                <a:spcPts val="0"/>
              </a:spcBef>
              <a:buFont typeface="+mj-lt"/>
              <a:buAutoNum type="arabicPeriod"/>
            </a:pPr>
            <a:r>
              <a:rPr lang="en-US" sz="2000" dirty="0">
                <a:solidFill>
                  <a:schemeClr val="bg1"/>
                </a:solidFill>
                <a:latin typeface="Ebrima" panose="02000000000000000000" pitchFamily="2" charset="0"/>
                <a:ea typeface="Ebrima" panose="02000000000000000000" pitchFamily="2" charset="0"/>
                <a:cs typeface="Ebrima" panose="02000000000000000000" pitchFamily="2" charset="0"/>
              </a:rPr>
              <a:t>Rack samples were stable in the field for up to 20 days at an average of 6° C</a:t>
            </a:r>
          </a:p>
        </p:txBody>
      </p:sp>
    </p:spTree>
    <p:extLst>
      <p:ext uri="{BB962C8B-B14F-4D97-AF65-F5344CB8AC3E}">
        <p14:creationId xmlns:p14="http://schemas.microsoft.com/office/powerpoint/2010/main" val="314607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AB3EFD-2A29-4D1A-8E21-7021058C67AB}"/>
              </a:ext>
            </a:extLst>
          </p:cNvPr>
          <p:cNvSpPr txBox="1">
            <a:spLocks/>
          </p:cNvSpPr>
          <p:nvPr/>
        </p:nvSpPr>
        <p:spPr>
          <a:xfrm>
            <a:off x="65942" y="92696"/>
            <a:ext cx="8937381" cy="1193844"/>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a:lstStyle>
          <a:p>
            <a:r>
              <a:rPr lang="en-CA" sz="4200" dirty="0">
                <a:latin typeface="Ebrima" panose="02000000000000000000" pitchFamily="2" charset="0"/>
                <a:ea typeface="Ebrima" panose="02000000000000000000" pitchFamily="2" charset="0"/>
                <a:cs typeface="Ebrima" panose="02000000000000000000" pitchFamily="2" charset="0"/>
              </a:rPr>
              <a:t>Key Findings (RQ 1)</a:t>
            </a:r>
          </a:p>
        </p:txBody>
      </p:sp>
      <p:sp>
        <p:nvSpPr>
          <p:cNvPr id="5" name="Content Placeholder 2">
            <a:extLst>
              <a:ext uri="{FF2B5EF4-FFF2-40B4-BE49-F238E27FC236}">
                <a16:creationId xmlns:a16="http://schemas.microsoft.com/office/drawing/2014/main" id="{CD97CD9C-B900-4514-968D-D620510470FA}"/>
              </a:ext>
            </a:extLst>
          </p:cNvPr>
          <p:cNvSpPr>
            <a:spLocks noGrp="1"/>
          </p:cNvSpPr>
          <p:nvPr>
            <p:ph idx="1"/>
          </p:nvPr>
        </p:nvSpPr>
        <p:spPr>
          <a:xfrm>
            <a:off x="443883" y="1526959"/>
            <a:ext cx="8308361" cy="4589756"/>
          </a:xfrm>
        </p:spPr>
        <p:txBody>
          <a:bodyPr>
            <a:noAutofit/>
          </a:bodyPr>
          <a:lstStyle/>
          <a:p>
            <a:pPr>
              <a:lnSpc>
                <a:spcPct val="100000"/>
              </a:lnSpc>
            </a:pPr>
            <a:r>
              <a:rPr lang="en-US" sz="1800" b="1" dirty="0">
                <a:solidFill>
                  <a:srgbClr val="FFFFFF"/>
                </a:solidFill>
                <a:latin typeface="Ebrima" panose="02000000000000000000" pitchFamily="2" charset="0"/>
                <a:ea typeface="Ebrima" panose="02000000000000000000" pitchFamily="2" charset="0"/>
                <a:cs typeface="Ebrima" panose="02000000000000000000" pitchFamily="2" charset="0"/>
              </a:rPr>
              <a:t>Spatial patterns:</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Lower order streams (i.e. headwaters) had higher concentrations of DOC with more aromatic and reactive character than higher order streams</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Streams draining the west of Leech WSA had higher </a:t>
            </a:r>
            <a:r>
              <a:rPr lang="en-US" sz="1800" dirty="0" err="1">
                <a:solidFill>
                  <a:srgbClr val="FFFFFF"/>
                </a:solidFill>
                <a:latin typeface="Ebrima" panose="02000000000000000000" pitchFamily="2" charset="0"/>
                <a:ea typeface="Ebrima" panose="02000000000000000000" pitchFamily="2" charset="0"/>
                <a:cs typeface="Ebrima" panose="02000000000000000000" pitchFamily="2" charset="0"/>
              </a:rPr>
              <a:t>concs</a:t>
            </a: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 with more aromatic character than those draining from the east</a:t>
            </a:r>
          </a:p>
          <a:p>
            <a:pPr>
              <a:lnSpc>
                <a:spcPct val="100000"/>
              </a:lnSpc>
            </a:pPr>
            <a:r>
              <a:rPr lang="en-US" sz="1800" b="1" dirty="0">
                <a:solidFill>
                  <a:srgbClr val="FFFFFF"/>
                </a:solidFill>
                <a:latin typeface="Ebrima" panose="02000000000000000000" pitchFamily="2" charset="0"/>
                <a:ea typeface="Ebrima" panose="02000000000000000000" pitchFamily="2" charset="0"/>
                <a:cs typeface="Ebrima" panose="02000000000000000000" pitchFamily="2" charset="0"/>
              </a:rPr>
              <a:t>Temporal patterns:</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Reduction in aqueous NOM quantity from early in the wet season to later in the wet season</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~80% of the time, maximum DOC conc was found in the highest stage samples (i.e. peak flow tended to carry peak DOC)</a:t>
            </a:r>
          </a:p>
          <a:p>
            <a:pPr>
              <a:lnSpc>
                <a:spcPct val="100000"/>
              </a:lnSpc>
            </a:pPr>
            <a:r>
              <a:rPr lang="en-US" sz="1800" b="1" dirty="0">
                <a:solidFill>
                  <a:srgbClr val="FFFFFF"/>
                </a:solidFill>
                <a:latin typeface="Ebrima" panose="02000000000000000000" pitchFamily="2" charset="0"/>
                <a:ea typeface="Ebrima" panose="02000000000000000000" pitchFamily="2" charset="0"/>
                <a:cs typeface="Ebrima" panose="02000000000000000000" pitchFamily="2" charset="0"/>
              </a:rPr>
              <a:t>Seasonal patterns:</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Average DOC conc was the same in the wet and dry seasons (6.14 mg/L)</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Shift in character from autochthonous (aliphatic) to allochthonous (aromatic)</a:t>
            </a:r>
          </a:p>
          <a:p>
            <a:pPr>
              <a:lnSpc>
                <a:spcPct val="125000"/>
              </a:lnSpc>
              <a:spcAft>
                <a:spcPts val="1800"/>
              </a:spcAft>
            </a:pPr>
            <a:endParaRPr lang="en-US" sz="18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7" name="Slide Number Placeholder 3">
            <a:extLst>
              <a:ext uri="{FF2B5EF4-FFF2-40B4-BE49-F238E27FC236}">
                <a16:creationId xmlns:a16="http://schemas.microsoft.com/office/drawing/2014/main" id="{4BAAB01C-6497-43A1-BB40-C5EA2D306598}"/>
              </a:ext>
            </a:extLst>
          </p:cNvPr>
          <p:cNvSpPr txBox="1">
            <a:spLocks/>
          </p:cNvSpPr>
          <p:nvPr/>
        </p:nvSpPr>
        <p:spPr>
          <a:xfrm>
            <a:off x="6694844" y="6233148"/>
            <a:ext cx="2057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85000"/>
                  </a:schemeClr>
                </a:solidFill>
              </a:rPr>
              <a:t>|     </a:t>
            </a:r>
            <a:fld id="{915FD2DB-8ADA-B545-AFAB-533CE7EC3A77}" type="slidenum">
              <a:rPr lang="en-US" sz="1100" smtClean="0">
                <a:solidFill>
                  <a:schemeClr val="bg1">
                    <a:lumMod val="85000"/>
                  </a:schemeClr>
                </a:solidFill>
              </a:rPr>
              <a:pPr algn="r"/>
              <a:t>15</a:t>
            </a:fld>
            <a:endParaRPr lang="en-US" sz="1100" dirty="0">
              <a:solidFill>
                <a:schemeClr val="bg1">
                  <a:lumMod val="85000"/>
                </a:schemeClr>
              </a:solidFill>
            </a:endParaRPr>
          </a:p>
        </p:txBody>
      </p:sp>
    </p:spTree>
    <p:extLst>
      <p:ext uri="{BB962C8B-B14F-4D97-AF65-F5344CB8AC3E}">
        <p14:creationId xmlns:p14="http://schemas.microsoft.com/office/powerpoint/2010/main" val="2068388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AB3EFD-2A29-4D1A-8E21-7021058C67AB}"/>
              </a:ext>
            </a:extLst>
          </p:cNvPr>
          <p:cNvSpPr txBox="1">
            <a:spLocks/>
          </p:cNvSpPr>
          <p:nvPr/>
        </p:nvSpPr>
        <p:spPr>
          <a:xfrm>
            <a:off x="65942" y="92696"/>
            <a:ext cx="8937381" cy="1193844"/>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a:lstStyle>
          <a:p>
            <a:r>
              <a:rPr lang="en-CA" sz="4200" dirty="0">
                <a:latin typeface="Ebrima" panose="02000000000000000000" pitchFamily="2" charset="0"/>
                <a:ea typeface="Ebrima" panose="02000000000000000000" pitchFamily="2" charset="0"/>
                <a:cs typeface="Ebrima" panose="02000000000000000000" pitchFamily="2" charset="0"/>
              </a:rPr>
              <a:t>Key Findings (RQ 2)</a:t>
            </a:r>
          </a:p>
        </p:txBody>
      </p:sp>
      <p:sp>
        <p:nvSpPr>
          <p:cNvPr id="5" name="Content Placeholder 2">
            <a:extLst>
              <a:ext uri="{FF2B5EF4-FFF2-40B4-BE49-F238E27FC236}">
                <a16:creationId xmlns:a16="http://schemas.microsoft.com/office/drawing/2014/main" id="{CD97CD9C-B900-4514-968D-D620510470FA}"/>
              </a:ext>
            </a:extLst>
          </p:cNvPr>
          <p:cNvSpPr>
            <a:spLocks noGrp="1"/>
          </p:cNvSpPr>
          <p:nvPr>
            <p:ph idx="1"/>
          </p:nvPr>
        </p:nvSpPr>
        <p:spPr>
          <a:xfrm>
            <a:off x="443883" y="1526959"/>
            <a:ext cx="8308361" cy="4589756"/>
          </a:xfrm>
        </p:spPr>
        <p:txBody>
          <a:bodyPr>
            <a:noAutofit/>
          </a:bodyPr>
          <a:lstStyle/>
          <a:p>
            <a:pPr>
              <a:lnSpc>
                <a:spcPct val="100000"/>
              </a:lnSpc>
            </a:pPr>
            <a:r>
              <a:rPr lang="en-US" sz="1800" b="1" dirty="0">
                <a:solidFill>
                  <a:srgbClr val="FFFFFF"/>
                </a:solidFill>
                <a:latin typeface="Ebrima" panose="02000000000000000000" pitchFamily="2" charset="0"/>
                <a:ea typeface="Ebrima" panose="02000000000000000000" pitchFamily="2" charset="0"/>
                <a:cs typeface="Ebrima" panose="02000000000000000000" pitchFamily="2" charset="0"/>
              </a:rPr>
              <a:t>Spatial patterns:</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Lower order streams (i.e. headwaters) had higher concentrations of DOC with more aromatic and reactive character than higher order streams</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Streams draining the west of Leech WSA had higher </a:t>
            </a:r>
            <a:r>
              <a:rPr lang="en-US" sz="1800" dirty="0" err="1">
                <a:solidFill>
                  <a:srgbClr val="FFFFFF"/>
                </a:solidFill>
                <a:latin typeface="Ebrima" panose="02000000000000000000" pitchFamily="2" charset="0"/>
                <a:ea typeface="Ebrima" panose="02000000000000000000" pitchFamily="2" charset="0"/>
                <a:cs typeface="Ebrima" panose="02000000000000000000" pitchFamily="2" charset="0"/>
              </a:rPr>
              <a:t>concs</a:t>
            </a: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 with more aromatic character than those draining from the east</a:t>
            </a:r>
          </a:p>
          <a:p>
            <a:pPr>
              <a:lnSpc>
                <a:spcPct val="100000"/>
              </a:lnSpc>
            </a:pPr>
            <a:r>
              <a:rPr lang="en-US" sz="1800" b="1" dirty="0">
                <a:solidFill>
                  <a:srgbClr val="FFFFFF"/>
                </a:solidFill>
                <a:latin typeface="Ebrima" panose="02000000000000000000" pitchFamily="2" charset="0"/>
                <a:ea typeface="Ebrima" panose="02000000000000000000" pitchFamily="2" charset="0"/>
                <a:cs typeface="Ebrima" panose="02000000000000000000" pitchFamily="2" charset="0"/>
              </a:rPr>
              <a:t>Temporal patterns:</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Reduction in aqueous NOM quantity from early in the wet season to later in the wet season (dilution effects and/or temperature effects)</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~80% of the time, maximum DOC conc was found in the highest stage samples (i.e. peak flow tended to carry peak DOC)</a:t>
            </a:r>
          </a:p>
          <a:p>
            <a:pPr>
              <a:lnSpc>
                <a:spcPct val="100000"/>
              </a:lnSpc>
            </a:pPr>
            <a:r>
              <a:rPr lang="en-US" sz="1800" b="1" dirty="0">
                <a:solidFill>
                  <a:srgbClr val="FFFFFF"/>
                </a:solidFill>
                <a:latin typeface="Ebrima" panose="02000000000000000000" pitchFamily="2" charset="0"/>
                <a:ea typeface="Ebrima" panose="02000000000000000000" pitchFamily="2" charset="0"/>
                <a:cs typeface="Ebrima" panose="02000000000000000000" pitchFamily="2" charset="0"/>
              </a:rPr>
              <a:t>Seasonal patterns:</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Average DOC conc was the same in the wet and dry seasons (6.14 mg/L)</a:t>
            </a:r>
          </a:p>
          <a:p>
            <a:pPr marL="342900" indent="-342900">
              <a:lnSpc>
                <a:spcPct val="100000"/>
              </a:lnSpc>
              <a:buFont typeface="Arial" panose="020B0604020202020204" pitchFamily="34" charset="0"/>
              <a:buChar char="•"/>
            </a:pPr>
            <a:r>
              <a:rPr lang="en-US" sz="1800" dirty="0">
                <a:solidFill>
                  <a:srgbClr val="FFFFFF"/>
                </a:solidFill>
                <a:latin typeface="Ebrima" panose="02000000000000000000" pitchFamily="2" charset="0"/>
                <a:ea typeface="Ebrima" panose="02000000000000000000" pitchFamily="2" charset="0"/>
                <a:cs typeface="Ebrima" panose="02000000000000000000" pitchFamily="2" charset="0"/>
              </a:rPr>
              <a:t>Shift in character from autochthonous (aliphatic) to allochthonous (aromatic)</a:t>
            </a:r>
          </a:p>
          <a:p>
            <a:pPr>
              <a:lnSpc>
                <a:spcPct val="125000"/>
              </a:lnSpc>
              <a:spcAft>
                <a:spcPts val="1800"/>
              </a:spcAft>
            </a:pPr>
            <a:endParaRPr lang="en-US" sz="18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7" name="Slide Number Placeholder 3">
            <a:extLst>
              <a:ext uri="{FF2B5EF4-FFF2-40B4-BE49-F238E27FC236}">
                <a16:creationId xmlns:a16="http://schemas.microsoft.com/office/drawing/2014/main" id="{4BAAB01C-6497-43A1-BB40-C5EA2D306598}"/>
              </a:ext>
            </a:extLst>
          </p:cNvPr>
          <p:cNvSpPr txBox="1">
            <a:spLocks/>
          </p:cNvSpPr>
          <p:nvPr/>
        </p:nvSpPr>
        <p:spPr>
          <a:xfrm>
            <a:off x="6694844" y="6233148"/>
            <a:ext cx="2057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85000"/>
                  </a:schemeClr>
                </a:solidFill>
              </a:rPr>
              <a:t>|     </a:t>
            </a:r>
            <a:fld id="{915FD2DB-8ADA-B545-AFAB-533CE7EC3A77}" type="slidenum">
              <a:rPr lang="en-US" sz="1100" smtClean="0">
                <a:solidFill>
                  <a:schemeClr val="bg1">
                    <a:lumMod val="85000"/>
                  </a:schemeClr>
                </a:solidFill>
              </a:rPr>
              <a:pPr algn="r"/>
              <a:t>16</a:t>
            </a:fld>
            <a:endParaRPr lang="en-US" sz="1100" dirty="0">
              <a:solidFill>
                <a:schemeClr val="bg1">
                  <a:lumMod val="85000"/>
                </a:schemeClr>
              </a:solidFill>
            </a:endParaRPr>
          </a:p>
        </p:txBody>
      </p:sp>
    </p:spTree>
    <p:extLst>
      <p:ext uri="{BB962C8B-B14F-4D97-AF65-F5344CB8AC3E}">
        <p14:creationId xmlns:p14="http://schemas.microsoft.com/office/powerpoint/2010/main" val="3395504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7EB021-1E2B-4653-9D53-19111375B1E0}"/>
              </a:ext>
            </a:extLst>
          </p:cNvPr>
          <p:cNvSpPr>
            <a:spLocks noGrp="1"/>
          </p:cNvSpPr>
          <p:nvPr>
            <p:ph type="sldNum" sz="quarter" idx="12"/>
          </p:nvPr>
        </p:nvSpPr>
        <p:spPr/>
        <p:txBody>
          <a:bodyPr/>
          <a:lstStyle/>
          <a:p>
            <a:fld id="{915FD2DB-8ADA-B545-AFAB-533CE7EC3A77}" type="slidenum">
              <a:rPr lang="en-US" smtClean="0"/>
              <a:pPr/>
              <a:t>17</a:t>
            </a:fld>
            <a:endParaRPr lang="en-US"/>
          </a:p>
        </p:txBody>
      </p:sp>
      <p:sp>
        <p:nvSpPr>
          <p:cNvPr id="5" name="Title 4">
            <a:extLst>
              <a:ext uri="{FF2B5EF4-FFF2-40B4-BE49-F238E27FC236}">
                <a16:creationId xmlns:a16="http://schemas.microsoft.com/office/drawing/2014/main" id="{C5F7840C-25A6-4611-BD6D-842AA8AFD418}"/>
              </a:ext>
            </a:extLst>
          </p:cNvPr>
          <p:cNvSpPr>
            <a:spLocks noGrp="1"/>
          </p:cNvSpPr>
          <p:nvPr>
            <p:ph type="title"/>
          </p:nvPr>
        </p:nvSpPr>
        <p:spPr/>
        <p:txBody>
          <a:bodyPr/>
          <a:lstStyle/>
          <a:p>
            <a:pPr algn="ctr"/>
            <a:r>
              <a:rPr lang="en-CA" dirty="0">
                <a:latin typeface="Ebrima" panose="02000000000000000000" pitchFamily="2" charset="0"/>
                <a:ea typeface="Ebrima" panose="02000000000000000000" pitchFamily="2" charset="0"/>
                <a:cs typeface="Ebrima" panose="02000000000000000000" pitchFamily="2" charset="0"/>
              </a:rPr>
              <a:t>Seasonal Shift in Quality</a:t>
            </a:r>
            <a:endParaRPr lang="en-CA" dirty="0"/>
          </a:p>
        </p:txBody>
      </p:sp>
      <p:sp>
        <p:nvSpPr>
          <p:cNvPr id="7" name="Content Placeholder 2">
            <a:extLst>
              <a:ext uri="{FF2B5EF4-FFF2-40B4-BE49-F238E27FC236}">
                <a16:creationId xmlns:a16="http://schemas.microsoft.com/office/drawing/2014/main" id="{A1ACE076-71EC-4254-8996-BC9C5779820F}"/>
              </a:ext>
            </a:extLst>
          </p:cNvPr>
          <p:cNvSpPr txBox="1">
            <a:spLocks/>
          </p:cNvSpPr>
          <p:nvPr/>
        </p:nvSpPr>
        <p:spPr>
          <a:xfrm>
            <a:off x="328473" y="1727095"/>
            <a:ext cx="3111613" cy="40724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Clr>
                <a:srgbClr val="5B99CC"/>
              </a:buClr>
              <a:buNone/>
            </a:pPr>
            <a:r>
              <a:rPr lang="en-US" sz="1800" dirty="0">
                <a:latin typeface="Ebrima" panose="02000000000000000000" pitchFamily="2" charset="0"/>
                <a:ea typeface="Ebrima" panose="02000000000000000000" pitchFamily="2" charset="0"/>
                <a:cs typeface="Ebrima" panose="02000000000000000000" pitchFamily="2" charset="0"/>
              </a:rPr>
              <a:t>DOC correlated with SAC</a:t>
            </a:r>
            <a:r>
              <a:rPr lang="en-US" sz="1800" baseline="-25000" dirty="0">
                <a:latin typeface="Ebrima" panose="02000000000000000000" pitchFamily="2" charset="0"/>
                <a:ea typeface="Ebrima" panose="02000000000000000000" pitchFamily="2" charset="0"/>
                <a:cs typeface="Ebrima" panose="02000000000000000000" pitchFamily="2" charset="0"/>
              </a:rPr>
              <a:t>254</a:t>
            </a:r>
            <a:r>
              <a:rPr lang="en-US" sz="1800" dirty="0">
                <a:latin typeface="Ebrima" panose="02000000000000000000" pitchFamily="2" charset="0"/>
                <a:ea typeface="Ebrima" panose="02000000000000000000" pitchFamily="2" charset="0"/>
                <a:cs typeface="Ebrima" panose="02000000000000000000" pitchFamily="2" charset="0"/>
              </a:rPr>
              <a:t> </a:t>
            </a:r>
          </a:p>
          <a:p>
            <a:pPr>
              <a:buClr>
                <a:srgbClr val="5B99CC"/>
              </a:buClr>
            </a:pPr>
            <a:r>
              <a:rPr lang="en-US" sz="1800" dirty="0">
                <a:latin typeface="Ebrima" panose="02000000000000000000" pitchFamily="2" charset="0"/>
                <a:ea typeface="Ebrima" panose="02000000000000000000" pitchFamily="2" charset="0"/>
                <a:cs typeface="Ebrima" panose="02000000000000000000" pitchFamily="2" charset="0"/>
              </a:rPr>
              <a:t>wet season (R</a:t>
            </a:r>
            <a:r>
              <a:rPr lang="en-US" sz="1800" baseline="30000" dirty="0">
                <a:latin typeface="Ebrima" panose="02000000000000000000" pitchFamily="2" charset="0"/>
                <a:ea typeface="Ebrima" panose="02000000000000000000" pitchFamily="2" charset="0"/>
                <a:cs typeface="Ebrima" panose="02000000000000000000" pitchFamily="2" charset="0"/>
              </a:rPr>
              <a:t>2</a:t>
            </a:r>
            <a:r>
              <a:rPr lang="en-US" sz="1800" dirty="0">
                <a:latin typeface="Ebrima" panose="02000000000000000000" pitchFamily="2" charset="0"/>
                <a:ea typeface="Ebrima" panose="02000000000000000000" pitchFamily="2" charset="0"/>
                <a:cs typeface="Ebrima" panose="02000000000000000000" pitchFamily="2" charset="0"/>
              </a:rPr>
              <a:t> = 0.896, </a:t>
            </a:r>
            <a:r>
              <a:rPr lang="en-US" sz="1800" i="1" dirty="0">
                <a:latin typeface="Ebrima" panose="02000000000000000000" pitchFamily="2" charset="0"/>
                <a:ea typeface="Ebrima" panose="02000000000000000000" pitchFamily="2" charset="0"/>
                <a:cs typeface="Ebrima" panose="02000000000000000000" pitchFamily="2" charset="0"/>
              </a:rPr>
              <a:t>n</a:t>
            </a:r>
            <a:r>
              <a:rPr lang="en-US" sz="1800" dirty="0">
                <a:latin typeface="Ebrima" panose="02000000000000000000" pitchFamily="2" charset="0"/>
                <a:ea typeface="Ebrima" panose="02000000000000000000" pitchFamily="2" charset="0"/>
                <a:cs typeface="Ebrima" panose="02000000000000000000" pitchFamily="2" charset="0"/>
              </a:rPr>
              <a:t> = 149) </a:t>
            </a:r>
          </a:p>
          <a:p>
            <a:pPr>
              <a:buClr>
                <a:srgbClr val="5B99CC"/>
              </a:buClr>
            </a:pPr>
            <a:r>
              <a:rPr lang="en-US" sz="1800" dirty="0">
                <a:latin typeface="Ebrima" panose="02000000000000000000" pitchFamily="2" charset="0"/>
                <a:ea typeface="Ebrima" panose="02000000000000000000" pitchFamily="2" charset="0"/>
                <a:cs typeface="Ebrima" panose="02000000000000000000" pitchFamily="2" charset="0"/>
              </a:rPr>
              <a:t>transition from dry to wet seasons (first-flush event, R</a:t>
            </a:r>
            <a:r>
              <a:rPr lang="en-US" sz="1800" baseline="30000" dirty="0">
                <a:latin typeface="Ebrima" panose="02000000000000000000" pitchFamily="2" charset="0"/>
                <a:ea typeface="Ebrima" panose="02000000000000000000" pitchFamily="2" charset="0"/>
                <a:cs typeface="Ebrima" panose="02000000000000000000" pitchFamily="2" charset="0"/>
              </a:rPr>
              <a:t>2</a:t>
            </a:r>
            <a:r>
              <a:rPr lang="en-US" sz="1800" dirty="0">
                <a:latin typeface="Ebrima" panose="02000000000000000000" pitchFamily="2" charset="0"/>
                <a:ea typeface="Ebrima" panose="02000000000000000000" pitchFamily="2" charset="0"/>
                <a:cs typeface="Ebrima" panose="02000000000000000000" pitchFamily="2" charset="0"/>
              </a:rPr>
              <a:t> = 0.916, </a:t>
            </a:r>
            <a:r>
              <a:rPr lang="en-US" sz="1800" i="1" dirty="0">
                <a:latin typeface="Ebrima" panose="02000000000000000000" pitchFamily="2" charset="0"/>
                <a:ea typeface="Ebrima" panose="02000000000000000000" pitchFamily="2" charset="0"/>
                <a:cs typeface="Ebrima" panose="02000000000000000000" pitchFamily="2" charset="0"/>
              </a:rPr>
              <a:t>n</a:t>
            </a:r>
            <a:r>
              <a:rPr lang="en-US" sz="1800" dirty="0">
                <a:latin typeface="Ebrima" panose="02000000000000000000" pitchFamily="2" charset="0"/>
                <a:ea typeface="Ebrima" panose="02000000000000000000" pitchFamily="2" charset="0"/>
                <a:cs typeface="Ebrima" panose="02000000000000000000" pitchFamily="2" charset="0"/>
              </a:rPr>
              <a:t> = 14), </a:t>
            </a:r>
          </a:p>
          <a:p>
            <a:pPr>
              <a:buClr>
                <a:srgbClr val="5B99CC"/>
              </a:buClr>
            </a:pPr>
            <a:r>
              <a:rPr lang="en-US" sz="1800" dirty="0">
                <a:latin typeface="Ebrima" panose="02000000000000000000" pitchFamily="2" charset="0"/>
                <a:ea typeface="Ebrima" panose="02000000000000000000" pitchFamily="2" charset="0"/>
                <a:cs typeface="Ebrima" panose="02000000000000000000" pitchFamily="2" charset="0"/>
              </a:rPr>
              <a:t>dry season (R</a:t>
            </a:r>
            <a:r>
              <a:rPr lang="en-US" sz="1800" baseline="30000" dirty="0">
                <a:latin typeface="Ebrima" panose="02000000000000000000" pitchFamily="2" charset="0"/>
                <a:ea typeface="Ebrima" panose="02000000000000000000" pitchFamily="2" charset="0"/>
                <a:cs typeface="Ebrima" panose="02000000000000000000" pitchFamily="2" charset="0"/>
              </a:rPr>
              <a:t>2</a:t>
            </a:r>
            <a:r>
              <a:rPr lang="en-US" sz="1800" dirty="0">
                <a:latin typeface="Ebrima" panose="02000000000000000000" pitchFamily="2" charset="0"/>
                <a:ea typeface="Ebrima" panose="02000000000000000000" pitchFamily="2" charset="0"/>
                <a:cs typeface="Ebrima" panose="02000000000000000000" pitchFamily="2" charset="0"/>
              </a:rPr>
              <a:t> = 0.396, </a:t>
            </a:r>
            <a:r>
              <a:rPr lang="en-US" sz="1800" i="1" dirty="0">
                <a:latin typeface="Ebrima" panose="02000000000000000000" pitchFamily="2" charset="0"/>
                <a:ea typeface="Ebrima" panose="02000000000000000000" pitchFamily="2" charset="0"/>
                <a:cs typeface="Ebrima" panose="02000000000000000000" pitchFamily="2" charset="0"/>
              </a:rPr>
              <a:t>n</a:t>
            </a:r>
            <a:r>
              <a:rPr lang="en-US" sz="1800" dirty="0">
                <a:latin typeface="Ebrima" panose="02000000000000000000" pitchFamily="2" charset="0"/>
                <a:ea typeface="Ebrima" panose="02000000000000000000" pitchFamily="2" charset="0"/>
                <a:cs typeface="Ebrima" panose="02000000000000000000" pitchFamily="2" charset="0"/>
              </a:rPr>
              <a:t> = 25). </a:t>
            </a:r>
          </a:p>
          <a:p>
            <a:pPr>
              <a:buClr>
                <a:srgbClr val="5B99CC"/>
              </a:buClr>
            </a:pPr>
            <a:endParaRPr lang="en-US" sz="1800" dirty="0">
              <a:latin typeface="Ebrima" panose="02000000000000000000" pitchFamily="2" charset="0"/>
              <a:ea typeface="Ebrima" panose="02000000000000000000" pitchFamily="2" charset="0"/>
              <a:cs typeface="Ebrima" panose="02000000000000000000" pitchFamily="2" charset="0"/>
            </a:endParaRPr>
          </a:p>
          <a:p>
            <a:pPr>
              <a:buClr>
                <a:srgbClr val="5B99CC"/>
              </a:buClr>
            </a:pPr>
            <a:r>
              <a:rPr lang="en-US" sz="1800" dirty="0">
                <a:latin typeface="Ebrima" panose="02000000000000000000" pitchFamily="2" charset="0"/>
                <a:ea typeface="Ebrima" panose="02000000000000000000" pitchFamily="2" charset="0"/>
                <a:cs typeface="Ebrima" panose="02000000000000000000" pitchFamily="2" charset="0"/>
              </a:rPr>
              <a:t>Indicates a shift in NOM source pools between seasons, </a:t>
            </a:r>
          </a:p>
          <a:p>
            <a:pPr>
              <a:buClr>
                <a:srgbClr val="5B99CC"/>
              </a:buClr>
            </a:pPr>
            <a:r>
              <a:rPr lang="en-US" sz="1800" dirty="0">
                <a:latin typeface="Ebrima" panose="02000000000000000000" pitchFamily="2" charset="0"/>
                <a:ea typeface="Ebrima" panose="02000000000000000000" pitchFamily="2" charset="0"/>
                <a:cs typeface="Ebrima" panose="02000000000000000000" pitchFamily="2" charset="0"/>
              </a:rPr>
              <a:t>Wet season = allochthonous (</a:t>
            </a:r>
            <a:r>
              <a:rPr lang="en-US" sz="1800" dirty="0" err="1">
                <a:latin typeface="Ebrima" panose="02000000000000000000" pitchFamily="2" charset="0"/>
                <a:ea typeface="Ebrima" panose="02000000000000000000" pitchFamily="2" charset="0"/>
                <a:cs typeface="Ebrima" panose="02000000000000000000" pitchFamily="2" charset="0"/>
              </a:rPr>
              <a:t>humic</a:t>
            </a:r>
            <a:r>
              <a:rPr lang="en-US" sz="1800" dirty="0">
                <a:latin typeface="Ebrima" panose="02000000000000000000" pitchFamily="2" charset="0"/>
                <a:ea typeface="Ebrima" panose="02000000000000000000" pitchFamily="2" charset="0"/>
                <a:cs typeface="Ebrima" panose="02000000000000000000" pitchFamily="2" charset="0"/>
              </a:rPr>
              <a:t>-like, aromatic) sources </a:t>
            </a:r>
          </a:p>
          <a:p>
            <a:pPr>
              <a:buClr>
                <a:srgbClr val="5B99CC"/>
              </a:buClr>
            </a:pPr>
            <a:r>
              <a:rPr lang="en-US" sz="1800" dirty="0">
                <a:latin typeface="Ebrima" panose="02000000000000000000" pitchFamily="2" charset="0"/>
                <a:ea typeface="Ebrima" panose="02000000000000000000" pitchFamily="2" charset="0"/>
                <a:cs typeface="Ebrima" panose="02000000000000000000" pitchFamily="2" charset="0"/>
              </a:rPr>
              <a:t>Dry season = autochthonous (</a:t>
            </a:r>
            <a:r>
              <a:rPr lang="en-US" sz="1800" dirty="0" err="1">
                <a:latin typeface="Ebrima" panose="02000000000000000000" pitchFamily="2" charset="0"/>
                <a:ea typeface="Ebrima" panose="02000000000000000000" pitchFamily="2" charset="0"/>
                <a:cs typeface="Ebrima" panose="02000000000000000000" pitchFamily="2" charset="0"/>
              </a:rPr>
              <a:t>biolabile</a:t>
            </a:r>
            <a:r>
              <a:rPr lang="en-US" sz="1800" dirty="0">
                <a:latin typeface="Ebrima" panose="02000000000000000000" pitchFamily="2" charset="0"/>
                <a:ea typeface="Ebrima" panose="02000000000000000000" pitchFamily="2" charset="0"/>
                <a:cs typeface="Ebrima" panose="02000000000000000000" pitchFamily="2" charset="0"/>
              </a:rPr>
              <a:t> algal-derived, aliphatic) sources dominating in the dry season </a:t>
            </a:r>
            <a:endParaRPr lang="en-US" sz="1800" dirty="0">
              <a:solidFill>
                <a:srgbClr val="3B3838"/>
              </a:solidFill>
              <a:latin typeface="Ebrima" panose="02000000000000000000" pitchFamily="2" charset="0"/>
              <a:ea typeface="Ebrima" panose="02000000000000000000" pitchFamily="2" charset="0"/>
              <a:cs typeface="Ebrima" panose="02000000000000000000" pitchFamily="2" charset="0"/>
            </a:endParaRPr>
          </a:p>
        </p:txBody>
      </p:sp>
      <p:pic>
        <p:nvPicPr>
          <p:cNvPr id="8" name="Picture" descr="Figure 13:  Stream samples collected Oct. 2018 to Feb. 2020 from twelve sites in the Greater Victoria Water Supply Area (B.C) showing seasonal relationships between dissolved organic carbon concentration (DOC) plotted against spectral absorbance coefficient at 254 nm (SAC254, m-1). The inset plot shows DOC (as NPOC) plotted against DOC estimated by the spectro::lyser spectrophotometer through an internal calibration file referenced to SAC254, where the dashed lined indicates best fit (1:1).">
            <a:extLst>
              <a:ext uri="{FF2B5EF4-FFF2-40B4-BE49-F238E27FC236}">
                <a16:creationId xmlns:a16="http://schemas.microsoft.com/office/drawing/2014/main" id="{ACA3A1F3-CF63-450E-B435-C51949C7ECD0}"/>
              </a:ext>
            </a:extLst>
          </p:cNvPr>
          <p:cNvPicPr/>
          <p:nvPr/>
        </p:nvPicPr>
        <p:blipFill>
          <a:blip r:embed="rId2"/>
          <a:stretch>
            <a:fillRect/>
          </a:stretch>
        </p:blipFill>
        <p:spPr bwMode="auto">
          <a:xfrm>
            <a:off x="3440087" y="1178334"/>
            <a:ext cx="4860534" cy="4860534"/>
          </a:xfrm>
          <a:prstGeom prst="rect">
            <a:avLst/>
          </a:prstGeom>
          <a:noFill/>
          <a:ln w="9525">
            <a:noFill/>
            <a:headEnd/>
            <a:tailEnd/>
          </a:ln>
        </p:spPr>
      </p:pic>
    </p:spTree>
    <p:extLst>
      <p:ext uri="{BB962C8B-B14F-4D97-AF65-F5344CB8AC3E}">
        <p14:creationId xmlns:p14="http://schemas.microsoft.com/office/powerpoint/2010/main" val="3154834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7EB021-1E2B-4653-9D53-19111375B1E0}"/>
              </a:ext>
            </a:extLst>
          </p:cNvPr>
          <p:cNvSpPr>
            <a:spLocks noGrp="1"/>
          </p:cNvSpPr>
          <p:nvPr>
            <p:ph type="sldNum" sz="quarter" idx="12"/>
          </p:nvPr>
        </p:nvSpPr>
        <p:spPr/>
        <p:txBody>
          <a:bodyPr/>
          <a:lstStyle/>
          <a:p>
            <a:fld id="{915FD2DB-8ADA-B545-AFAB-533CE7EC3A77}" type="slidenum">
              <a:rPr lang="en-US" smtClean="0"/>
              <a:pPr/>
              <a:t>18</a:t>
            </a:fld>
            <a:endParaRPr lang="en-US"/>
          </a:p>
        </p:txBody>
      </p:sp>
      <p:sp>
        <p:nvSpPr>
          <p:cNvPr id="5" name="Title 4">
            <a:extLst>
              <a:ext uri="{FF2B5EF4-FFF2-40B4-BE49-F238E27FC236}">
                <a16:creationId xmlns:a16="http://schemas.microsoft.com/office/drawing/2014/main" id="{C5F7840C-25A6-4611-BD6D-842AA8AFD418}"/>
              </a:ext>
            </a:extLst>
          </p:cNvPr>
          <p:cNvSpPr>
            <a:spLocks noGrp="1"/>
          </p:cNvSpPr>
          <p:nvPr>
            <p:ph type="title"/>
          </p:nvPr>
        </p:nvSpPr>
        <p:spPr/>
        <p:txBody>
          <a:bodyPr/>
          <a:lstStyle/>
          <a:p>
            <a:pPr algn="ctr"/>
            <a:r>
              <a:rPr lang="en-CA" dirty="0">
                <a:latin typeface="Ebrima" panose="02000000000000000000" pitchFamily="2" charset="0"/>
                <a:ea typeface="Ebrima" panose="02000000000000000000" pitchFamily="2" charset="0"/>
                <a:cs typeface="Ebrima" panose="02000000000000000000" pitchFamily="2" charset="0"/>
              </a:rPr>
              <a:t>Temporal Pattern in DOC</a:t>
            </a:r>
            <a:endParaRPr lang="en-CA" dirty="0"/>
          </a:p>
        </p:txBody>
      </p:sp>
      <p:pic>
        <p:nvPicPr>
          <p:cNvPr id="6" name="Picture" descr="Figure 11:  Dissolved organic carbon concentrations over sixteen months (Oct 2018 - Feb 2020) at twelve sites across the Greater Victoria Water Supply Area. Trend line shows locally weighted smoothing (loess method, local polynomial regression).">
            <a:extLst>
              <a:ext uri="{FF2B5EF4-FFF2-40B4-BE49-F238E27FC236}">
                <a16:creationId xmlns:a16="http://schemas.microsoft.com/office/drawing/2014/main" id="{13174C11-C051-4E86-B29D-DE9FF6E6302F}"/>
              </a:ext>
            </a:extLst>
          </p:cNvPr>
          <p:cNvPicPr/>
          <p:nvPr/>
        </p:nvPicPr>
        <p:blipFill>
          <a:blip r:embed="rId2"/>
          <a:stretch>
            <a:fillRect/>
          </a:stretch>
        </p:blipFill>
        <p:spPr bwMode="auto">
          <a:xfrm>
            <a:off x="2427191" y="1443246"/>
            <a:ext cx="6490483" cy="4327238"/>
          </a:xfrm>
          <a:prstGeom prst="rect">
            <a:avLst/>
          </a:prstGeom>
          <a:noFill/>
          <a:ln w="9525">
            <a:noFill/>
            <a:headEnd/>
            <a:tailEnd/>
          </a:ln>
        </p:spPr>
      </p:pic>
      <p:sp>
        <p:nvSpPr>
          <p:cNvPr id="7" name="Content Placeholder 2">
            <a:extLst>
              <a:ext uri="{FF2B5EF4-FFF2-40B4-BE49-F238E27FC236}">
                <a16:creationId xmlns:a16="http://schemas.microsoft.com/office/drawing/2014/main" id="{A1ACE076-71EC-4254-8996-BC9C5779820F}"/>
              </a:ext>
            </a:extLst>
          </p:cNvPr>
          <p:cNvSpPr txBox="1">
            <a:spLocks/>
          </p:cNvSpPr>
          <p:nvPr/>
        </p:nvSpPr>
        <p:spPr>
          <a:xfrm>
            <a:off x="328474" y="2086252"/>
            <a:ext cx="2098717" cy="347116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1800"/>
              </a:spcAft>
              <a:buClr>
                <a:srgbClr val="5B99CC"/>
              </a:buClr>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Seasonal dilution</a:t>
            </a:r>
          </a:p>
          <a:p>
            <a:pPr>
              <a:spcAft>
                <a:spcPts val="1800"/>
              </a:spcAft>
              <a:buClr>
                <a:srgbClr val="5B99CC"/>
              </a:buClr>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Lowest DOC during snow/freeze period (also few samples collected </a:t>
            </a:r>
            <a:endParaRPr lang="en-US" dirty="0">
              <a:solidFill>
                <a:srgbClr val="3B3838"/>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576893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AB3EFD-2A29-4D1A-8E21-7021058C67AB}"/>
              </a:ext>
            </a:extLst>
          </p:cNvPr>
          <p:cNvSpPr txBox="1">
            <a:spLocks/>
          </p:cNvSpPr>
          <p:nvPr/>
        </p:nvSpPr>
        <p:spPr>
          <a:xfrm>
            <a:off x="65942" y="82063"/>
            <a:ext cx="8937381" cy="973015"/>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a:lstStyle>
          <a:p>
            <a:r>
              <a:rPr lang="en-CA" sz="4200" dirty="0">
                <a:latin typeface="Ebrima" panose="02000000000000000000" pitchFamily="2" charset="0"/>
                <a:ea typeface="Ebrima" panose="02000000000000000000" pitchFamily="2" charset="0"/>
                <a:cs typeface="Ebrima" panose="02000000000000000000" pitchFamily="2" charset="0"/>
              </a:rPr>
              <a:t>Aqueous Metals</a:t>
            </a:r>
          </a:p>
        </p:txBody>
      </p:sp>
      <p:sp>
        <p:nvSpPr>
          <p:cNvPr id="5" name="Content Placeholder 2">
            <a:extLst>
              <a:ext uri="{FF2B5EF4-FFF2-40B4-BE49-F238E27FC236}">
                <a16:creationId xmlns:a16="http://schemas.microsoft.com/office/drawing/2014/main" id="{CD97CD9C-B900-4514-968D-D620510470FA}"/>
              </a:ext>
            </a:extLst>
          </p:cNvPr>
          <p:cNvSpPr>
            <a:spLocks noGrp="1"/>
          </p:cNvSpPr>
          <p:nvPr>
            <p:ph idx="1"/>
          </p:nvPr>
        </p:nvSpPr>
        <p:spPr>
          <a:xfrm>
            <a:off x="1097280" y="2301240"/>
            <a:ext cx="6949440" cy="3875723"/>
          </a:xfrm>
        </p:spPr>
        <p:txBody>
          <a:bodyPr>
            <a:normAutofit/>
          </a:bodyPr>
          <a:lstStyle/>
          <a:p>
            <a:pPr marL="342900" indent="-342900">
              <a:lnSpc>
                <a:spcPct val="125000"/>
              </a:lnSpc>
              <a:spcAft>
                <a:spcPts val="1800"/>
              </a:spcAft>
              <a:buFont typeface="Arial" panose="020B0604020202020204" pitchFamily="34" charset="0"/>
              <a:buChar char="•"/>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Grab samples were collected on behalf of CRD IWS for a suite of metals analysis at </a:t>
            </a:r>
            <a:r>
              <a:rPr lang="en-US" sz="2100" dirty="0" err="1">
                <a:solidFill>
                  <a:schemeClr val="bg1"/>
                </a:solidFill>
                <a:latin typeface="Ebrima" panose="02000000000000000000" pitchFamily="2" charset="0"/>
                <a:ea typeface="Ebrima" panose="02000000000000000000" pitchFamily="2" charset="0"/>
                <a:cs typeface="Ebrima" panose="02000000000000000000" pitchFamily="2" charset="0"/>
              </a:rPr>
              <a:t>Maxxam</a:t>
            </a: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 Analytical Lab</a:t>
            </a:r>
          </a:p>
          <a:p>
            <a:pPr marL="342900" indent="-342900">
              <a:lnSpc>
                <a:spcPct val="125000"/>
              </a:lnSpc>
              <a:spcAft>
                <a:spcPts val="1800"/>
              </a:spcAft>
              <a:buFont typeface="Arial" panose="020B0604020202020204" pitchFamily="34" charset="0"/>
              <a:buChar char="•"/>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Natural organic matter has the ability to bind and transport metals in solution.  </a:t>
            </a:r>
          </a:p>
        </p:txBody>
      </p:sp>
      <p:sp>
        <p:nvSpPr>
          <p:cNvPr id="7" name="Slide Number Placeholder 3">
            <a:extLst>
              <a:ext uri="{FF2B5EF4-FFF2-40B4-BE49-F238E27FC236}">
                <a16:creationId xmlns:a16="http://schemas.microsoft.com/office/drawing/2014/main" id="{4BAAB01C-6497-43A1-BB40-C5EA2D306598}"/>
              </a:ext>
            </a:extLst>
          </p:cNvPr>
          <p:cNvSpPr txBox="1">
            <a:spLocks/>
          </p:cNvSpPr>
          <p:nvPr/>
        </p:nvSpPr>
        <p:spPr>
          <a:xfrm>
            <a:off x="6694844" y="6233148"/>
            <a:ext cx="2057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85000"/>
                  </a:schemeClr>
                </a:solidFill>
              </a:rPr>
              <a:t>|     </a:t>
            </a:r>
            <a:fld id="{915FD2DB-8ADA-B545-AFAB-533CE7EC3A77}" type="slidenum">
              <a:rPr lang="en-US" sz="1100" smtClean="0">
                <a:solidFill>
                  <a:schemeClr val="bg1">
                    <a:lumMod val="85000"/>
                  </a:schemeClr>
                </a:solidFill>
              </a:rPr>
              <a:pPr algn="r"/>
              <a:t>19</a:t>
            </a:fld>
            <a:endParaRPr lang="en-US" sz="1100" dirty="0">
              <a:solidFill>
                <a:schemeClr val="bg1">
                  <a:lumMod val="85000"/>
                </a:schemeClr>
              </a:solidFill>
            </a:endParaRPr>
          </a:p>
        </p:txBody>
      </p:sp>
    </p:spTree>
    <p:extLst>
      <p:ext uri="{BB962C8B-B14F-4D97-AF65-F5344CB8AC3E}">
        <p14:creationId xmlns:p14="http://schemas.microsoft.com/office/powerpoint/2010/main" val="2838375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AB3EFD-2A29-4D1A-8E21-7021058C67AB}"/>
              </a:ext>
            </a:extLst>
          </p:cNvPr>
          <p:cNvSpPr txBox="1">
            <a:spLocks/>
          </p:cNvSpPr>
          <p:nvPr/>
        </p:nvSpPr>
        <p:spPr>
          <a:xfrm>
            <a:off x="65942" y="82063"/>
            <a:ext cx="8937381" cy="973015"/>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a:lstStyle>
          <a:p>
            <a:r>
              <a:rPr lang="en-CA" sz="4200" dirty="0">
                <a:latin typeface="Ebrima" panose="02000000000000000000" pitchFamily="2" charset="0"/>
                <a:ea typeface="Ebrima" panose="02000000000000000000" pitchFamily="2" charset="0"/>
                <a:cs typeface="Ebrima" panose="02000000000000000000" pitchFamily="2" charset="0"/>
              </a:rPr>
              <a:t>Presentation Overview</a:t>
            </a:r>
          </a:p>
        </p:txBody>
      </p:sp>
      <p:sp>
        <p:nvSpPr>
          <p:cNvPr id="5" name="Content Placeholder 2">
            <a:extLst>
              <a:ext uri="{FF2B5EF4-FFF2-40B4-BE49-F238E27FC236}">
                <a16:creationId xmlns:a16="http://schemas.microsoft.com/office/drawing/2014/main" id="{CD97CD9C-B900-4514-968D-D620510470FA}"/>
              </a:ext>
            </a:extLst>
          </p:cNvPr>
          <p:cNvSpPr>
            <a:spLocks noGrp="1"/>
          </p:cNvSpPr>
          <p:nvPr>
            <p:ph idx="1"/>
          </p:nvPr>
        </p:nvSpPr>
        <p:spPr>
          <a:xfrm>
            <a:off x="628650" y="2317072"/>
            <a:ext cx="7886700" cy="3859891"/>
          </a:xfrm>
        </p:spPr>
        <p:txBody>
          <a:bodyPr>
            <a:normAutofit/>
          </a:bodyPr>
          <a:lstStyle/>
          <a:p>
            <a:pPr marL="457200" indent="-457200">
              <a:buClr>
                <a:schemeClr val="bg1"/>
              </a:buClr>
              <a:buFont typeface="+mj-lt"/>
              <a:buAutoNum type="arabicPeriod"/>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Background: </a:t>
            </a:r>
            <a:r>
              <a:rPr lang="en-US" sz="2100" i="1" dirty="0" err="1">
                <a:solidFill>
                  <a:schemeClr val="bg1"/>
                </a:solidFill>
                <a:latin typeface="Ebrima" panose="02000000000000000000" pitchFamily="2" charset="0"/>
                <a:ea typeface="Ebrima" panose="02000000000000000000" pitchFamily="2" charset="0"/>
                <a:cs typeface="Ebrima" panose="02000000000000000000" pitchFamily="2" charset="0"/>
              </a:rPr>
              <a:t>for</a:t>
            </a:r>
            <a:r>
              <a:rPr lang="en-US" sz="2100" dirty="0" err="1">
                <a:solidFill>
                  <a:schemeClr val="bg1"/>
                </a:solidFill>
                <a:latin typeface="Ebrima" panose="02000000000000000000" pitchFamily="2" charset="0"/>
                <a:ea typeface="Ebrima" panose="02000000000000000000" pitchFamily="2" charset="0"/>
                <a:cs typeface="Ebrima" panose="02000000000000000000" pitchFamily="2" charset="0"/>
              </a:rPr>
              <a:t>Water</a:t>
            </a: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 and Capital Regional District</a:t>
            </a:r>
          </a:p>
          <a:p>
            <a:pPr marL="457200" indent="-457200">
              <a:buClr>
                <a:schemeClr val="bg1"/>
              </a:buClr>
              <a:buFont typeface="+mj-lt"/>
              <a:buAutoNum type="arabicPeriod"/>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Research questions, objectives and tasks</a:t>
            </a:r>
          </a:p>
          <a:p>
            <a:pPr marL="457200" indent="-457200">
              <a:buClr>
                <a:schemeClr val="bg1"/>
              </a:buClr>
              <a:buFont typeface="+mj-lt"/>
              <a:buAutoNum type="arabicPeriod"/>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Study area and sub-basin sampling sites</a:t>
            </a:r>
          </a:p>
          <a:p>
            <a:pPr marL="457200" indent="-457200">
              <a:buClr>
                <a:schemeClr val="bg1"/>
              </a:buClr>
              <a:buFont typeface="+mj-lt"/>
              <a:buAutoNum type="arabicPeriod"/>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Methods</a:t>
            </a:r>
          </a:p>
          <a:p>
            <a:pPr marL="457200" indent="-457200">
              <a:buClr>
                <a:schemeClr val="bg1"/>
              </a:buClr>
              <a:buFont typeface="+mj-lt"/>
              <a:buAutoNum type="arabicPeriod"/>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Key findings and interpretations</a:t>
            </a:r>
          </a:p>
          <a:p>
            <a:pPr marL="457200" indent="-457200">
              <a:buClr>
                <a:schemeClr val="bg1"/>
              </a:buClr>
              <a:buFont typeface="+mj-lt"/>
              <a:buAutoNum type="arabicPeriod"/>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Conclusions and future directions</a:t>
            </a:r>
          </a:p>
        </p:txBody>
      </p:sp>
      <p:sp>
        <p:nvSpPr>
          <p:cNvPr id="7" name="Slide Number Placeholder 3">
            <a:extLst>
              <a:ext uri="{FF2B5EF4-FFF2-40B4-BE49-F238E27FC236}">
                <a16:creationId xmlns:a16="http://schemas.microsoft.com/office/drawing/2014/main" id="{4BAAB01C-6497-43A1-BB40-C5EA2D306598}"/>
              </a:ext>
            </a:extLst>
          </p:cNvPr>
          <p:cNvSpPr txBox="1">
            <a:spLocks/>
          </p:cNvSpPr>
          <p:nvPr/>
        </p:nvSpPr>
        <p:spPr>
          <a:xfrm>
            <a:off x="6694844" y="6233148"/>
            <a:ext cx="2057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85000"/>
                  </a:schemeClr>
                </a:solidFill>
              </a:rPr>
              <a:t>|     </a:t>
            </a:r>
            <a:fld id="{915FD2DB-8ADA-B545-AFAB-533CE7EC3A77}" type="slidenum">
              <a:rPr lang="en-US" sz="1100" smtClean="0">
                <a:solidFill>
                  <a:schemeClr val="bg1">
                    <a:lumMod val="85000"/>
                  </a:schemeClr>
                </a:solidFill>
              </a:rPr>
              <a:pPr algn="r"/>
              <a:t>2</a:t>
            </a:fld>
            <a:endParaRPr lang="en-US" sz="1100" dirty="0">
              <a:solidFill>
                <a:schemeClr val="bg1">
                  <a:lumMod val="85000"/>
                </a:schemeClr>
              </a:solidFill>
            </a:endParaRPr>
          </a:p>
        </p:txBody>
      </p:sp>
    </p:spTree>
    <p:extLst>
      <p:ext uri="{BB962C8B-B14F-4D97-AF65-F5344CB8AC3E}">
        <p14:creationId xmlns:p14="http://schemas.microsoft.com/office/powerpoint/2010/main" val="665874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417896-0AF0-4C75-BAAD-8F0357E721D8}"/>
              </a:ext>
            </a:extLst>
          </p:cNvPr>
          <p:cNvPicPr>
            <a:picLocks noChangeAspect="1"/>
          </p:cNvPicPr>
          <p:nvPr/>
        </p:nvPicPr>
        <p:blipFill>
          <a:blip r:embed="rId2"/>
          <a:stretch>
            <a:fillRect/>
          </a:stretch>
        </p:blipFill>
        <p:spPr>
          <a:xfrm>
            <a:off x="0" y="1148639"/>
            <a:ext cx="9144000" cy="4572000"/>
          </a:xfrm>
          <a:prstGeom prst="rect">
            <a:avLst/>
          </a:prstGeom>
        </p:spPr>
      </p:pic>
      <p:sp>
        <p:nvSpPr>
          <p:cNvPr id="2" name="Title 1">
            <a:extLst>
              <a:ext uri="{FF2B5EF4-FFF2-40B4-BE49-F238E27FC236}">
                <a16:creationId xmlns:a16="http://schemas.microsoft.com/office/drawing/2014/main" id="{765AF4A8-1C1D-4527-BCB4-4842BF2BE546}"/>
              </a:ext>
            </a:extLst>
          </p:cNvPr>
          <p:cNvSpPr>
            <a:spLocks noGrp="1"/>
          </p:cNvSpPr>
          <p:nvPr>
            <p:ph type="title"/>
          </p:nvPr>
        </p:nvSpPr>
        <p:spPr/>
        <p:txBody>
          <a:bodyPr/>
          <a:lstStyle/>
          <a:p>
            <a:pPr algn="ctr"/>
            <a:r>
              <a:rPr lang="en-CA" dirty="0">
                <a:latin typeface="Ebrima" panose="02000000000000000000" pitchFamily="2" charset="0"/>
                <a:ea typeface="Ebrima" panose="02000000000000000000" pitchFamily="2" charset="0"/>
                <a:cs typeface="Ebrima" panose="02000000000000000000" pitchFamily="2" charset="0"/>
              </a:rPr>
              <a:t>Adjacent Harvest</a:t>
            </a:r>
          </a:p>
        </p:txBody>
      </p:sp>
      <p:sp>
        <p:nvSpPr>
          <p:cNvPr id="3" name="Content Placeholder 2">
            <a:extLst>
              <a:ext uri="{FF2B5EF4-FFF2-40B4-BE49-F238E27FC236}">
                <a16:creationId xmlns:a16="http://schemas.microsoft.com/office/drawing/2014/main" id="{570F3016-4DB8-4BFE-91DE-C1FACDA1271A}"/>
              </a:ext>
            </a:extLst>
          </p:cNvPr>
          <p:cNvSpPr>
            <a:spLocks noGrp="1"/>
          </p:cNvSpPr>
          <p:nvPr>
            <p:ph idx="1"/>
          </p:nvPr>
        </p:nvSpPr>
        <p:spPr>
          <a:xfrm>
            <a:off x="0" y="3600451"/>
            <a:ext cx="9143999" cy="2114648"/>
          </a:xfrm>
          <a:gradFill flip="none" rotWithShape="1">
            <a:gsLst>
              <a:gs pos="68000">
                <a:srgbClr val="3B3838">
                  <a:alpha val="70000"/>
                </a:srgbClr>
              </a:gs>
              <a:gs pos="0">
                <a:srgbClr val="668536">
                  <a:alpha val="5000"/>
                </a:srgbClr>
              </a:gs>
              <a:gs pos="16000">
                <a:srgbClr val="3B3838">
                  <a:alpha val="50000"/>
                </a:srgbClr>
              </a:gs>
              <a:gs pos="53000">
                <a:srgbClr val="3B3838">
                  <a:alpha val="60000"/>
                </a:srgbClr>
              </a:gs>
              <a:gs pos="85000">
                <a:srgbClr val="3B3838">
                  <a:alpha val="80000"/>
                </a:srgbClr>
              </a:gs>
              <a:gs pos="100000">
                <a:srgbClr val="3B3838"/>
              </a:gs>
            </a:gsLst>
            <a:lin ang="5400000" scaled="1"/>
            <a:tileRect/>
          </a:gradFill>
        </p:spPr>
        <p:txBody>
          <a:bodyPr>
            <a:normAutofit/>
          </a:bodyPr>
          <a:lstStyle/>
          <a:p>
            <a:pPr lvl="1">
              <a:spcAft>
                <a:spcPts val="600"/>
              </a:spcAft>
            </a:pPr>
            <a:r>
              <a:rPr lang="en-CA" sz="2100" dirty="0">
                <a:solidFill>
                  <a:srgbClr val="FFFFFF"/>
                </a:solidFill>
                <a:latin typeface="Ebrima" panose="02000000000000000000" pitchFamily="2" charset="0"/>
                <a:ea typeface="Ebrima" panose="02000000000000000000" pitchFamily="2" charset="0"/>
                <a:cs typeface="Ebrima" panose="02000000000000000000" pitchFamily="2" charset="0"/>
              </a:rPr>
              <a:t>Harvest west of Jordan Meadows and Weeks Lake</a:t>
            </a:r>
          </a:p>
          <a:p>
            <a:pPr lvl="1">
              <a:spcAft>
                <a:spcPts val="600"/>
              </a:spcAft>
            </a:pPr>
            <a:r>
              <a:rPr lang="en-CA" sz="2100" dirty="0">
                <a:solidFill>
                  <a:srgbClr val="FFFFFF"/>
                </a:solidFill>
                <a:latin typeface="Ebrima" panose="02000000000000000000" pitchFamily="2" charset="0"/>
                <a:ea typeface="Ebrima" panose="02000000000000000000" pitchFamily="2" charset="0"/>
                <a:cs typeface="Ebrima" panose="02000000000000000000" pitchFamily="2" charset="0"/>
              </a:rPr>
              <a:t>Partly within the Leech River watershed</a:t>
            </a:r>
          </a:p>
          <a:p>
            <a:pPr lvl="1">
              <a:spcAft>
                <a:spcPts val="600"/>
              </a:spcAft>
            </a:pPr>
            <a:r>
              <a:rPr lang="en-CA" sz="2100" dirty="0">
                <a:solidFill>
                  <a:srgbClr val="FFFFFF"/>
                </a:solidFill>
                <a:latin typeface="Ebrima" panose="02000000000000000000" pitchFamily="2" charset="0"/>
                <a:ea typeface="Ebrima" panose="02000000000000000000" pitchFamily="2" charset="0"/>
                <a:cs typeface="Ebrima" panose="02000000000000000000" pitchFamily="2" charset="0"/>
              </a:rPr>
              <a:t>Closest monitoring site is Jordan Meadows Outlet (Site 1)</a:t>
            </a:r>
          </a:p>
          <a:p>
            <a:pPr lvl="1">
              <a:spcAft>
                <a:spcPts val="600"/>
              </a:spcAft>
            </a:pPr>
            <a:r>
              <a:rPr lang="en-CA" sz="2100" dirty="0">
                <a:solidFill>
                  <a:srgbClr val="FFFFFF"/>
                </a:solidFill>
                <a:latin typeface="Ebrima" panose="02000000000000000000" pitchFamily="2" charset="0"/>
                <a:ea typeface="Ebrima" panose="02000000000000000000" pitchFamily="2" charset="0"/>
                <a:cs typeface="Ebrima" panose="02000000000000000000" pitchFamily="2" charset="0"/>
              </a:rPr>
              <a:t>Hypothesis: protected wetlands will reduce impact of harvest on water quality, negligible change will be observed at Site 1</a:t>
            </a:r>
          </a:p>
        </p:txBody>
      </p:sp>
      <p:sp>
        <p:nvSpPr>
          <p:cNvPr id="4" name="Slide Number Placeholder 3">
            <a:extLst>
              <a:ext uri="{FF2B5EF4-FFF2-40B4-BE49-F238E27FC236}">
                <a16:creationId xmlns:a16="http://schemas.microsoft.com/office/drawing/2014/main" id="{FEACAFC4-F874-4174-9CBD-9F1347371BBD}"/>
              </a:ext>
            </a:extLst>
          </p:cNvPr>
          <p:cNvSpPr>
            <a:spLocks noGrp="1"/>
          </p:cNvSpPr>
          <p:nvPr>
            <p:ph type="sldNum" sz="quarter" idx="12"/>
          </p:nvPr>
        </p:nvSpPr>
        <p:spPr/>
        <p:txBody>
          <a:bodyPr/>
          <a:lstStyle/>
          <a:p>
            <a:fld id="{915FD2DB-8ADA-B545-AFAB-533CE7EC3A77}" type="slidenum">
              <a:rPr lang="en-US" smtClean="0">
                <a:latin typeface="Ebrima" panose="02000000000000000000" pitchFamily="2" charset="0"/>
                <a:ea typeface="Ebrima" panose="02000000000000000000" pitchFamily="2" charset="0"/>
                <a:cs typeface="Ebrima" panose="02000000000000000000" pitchFamily="2" charset="0"/>
              </a:rPr>
              <a:pPr/>
              <a:t>20</a:t>
            </a:fld>
            <a:endParaRPr lang="en-US" dirty="0">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316082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AB3EFD-2A29-4D1A-8E21-7021058C67AB}"/>
              </a:ext>
            </a:extLst>
          </p:cNvPr>
          <p:cNvSpPr txBox="1">
            <a:spLocks/>
          </p:cNvSpPr>
          <p:nvPr/>
        </p:nvSpPr>
        <p:spPr>
          <a:xfrm>
            <a:off x="65942" y="82063"/>
            <a:ext cx="8937381" cy="973015"/>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a:lstStyle>
          <a:p>
            <a:r>
              <a:rPr lang="en-CA" sz="4200" dirty="0">
                <a:latin typeface="Ebrima" panose="02000000000000000000" pitchFamily="2" charset="0"/>
                <a:ea typeface="Ebrima" panose="02000000000000000000" pitchFamily="2" charset="0"/>
                <a:cs typeface="Ebrima" panose="02000000000000000000" pitchFamily="2" charset="0"/>
              </a:rPr>
              <a:t>Planning </a:t>
            </a:r>
          </a:p>
        </p:txBody>
      </p:sp>
      <p:sp>
        <p:nvSpPr>
          <p:cNvPr id="7" name="Slide Number Placeholder 3">
            <a:extLst>
              <a:ext uri="{FF2B5EF4-FFF2-40B4-BE49-F238E27FC236}">
                <a16:creationId xmlns:a16="http://schemas.microsoft.com/office/drawing/2014/main" id="{4BAAB01C-6497-43A1-BB40-C5EA2D306598}"/>
              </a:ext>
            </a:extLst>
          </p:cNvPr>
          <p:cNvSpPr txBox="1">
            <a:spLocks/>
          </p:cNvSpPr>
          <p:nvPr/>
        </p:nvSpPr>
        <p:spPr>
          <a:xfrm>
            <a:off x="6694844" y="6233148"/>
            <a:ext cx="2057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85000"/>
                  </a:schemeClr>
                </a:solidFill>
              </a:rPr>
              <a:t>|     </a:t>
            </a:r>
            <a:fld id="{915FD2DB-8ADA-B545-AFAB-533CE7EC3A77}" type="slidenum">
              <a:rPr lang="en-US" sz="1100" smtClean="0">
                <a:solidFill>
                  <a:schemeClr val="bg1">
                    <a:lumMod val="85000"/>
                  </a:schemeClr>
                </a:solidFill>
              </a:rPr>
              <a:pPr algn="r"/>
              <a:t>21</a:t>
            </a:fld>
            <a:endParaRPr lang="en-US" sz="1100" dirty="0">
              <a:solidFill>
                <a:schemeClr val="bg1">
                  <a:lumMod val="85000"/>
                </a:schemeClr>
              </a:solidFill>
            </a:endParaRPr>
          </a:p>
        </p:txBody>
      </p:sp>
      <p:sp>
        <p:nvSpPr>
          <p:cNvPr id="6" name="Content Placeholder 1">
            <a:extLst>
              <a:ext uri="{FF2B5EF4-FFF2-40B4-BE49-F238E27FC236}">
                <a16:creationId xmlns:a16="http://schemas.microsoft.com/office/drawing/2014/main" id="{0B3DF653-F596-4845-8E09-B81A78847AA0}"/>
              </a:ext>
            </a:extLst>
          </p:cNvPr>
          <p:cNvSpPr txBox="1">
            <a:spLocks/>
          </p:cNvSpPr>
          <p:nvPr/>
        </p:nvSpPr>
        <p:spPr>
          <a:xfrm>
            <a:off x="628649" y="2343705"/>
            <a:ext cx="8123595" cy="3844031"/>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500" kern="1200">
                <a:solidFill>
                  <a:srgbClr val="3B3838"/>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a:lnSpc>
                <a:spcPct val="125000"/>
              </a:lnSpc>
            </a:pPr>
            <a:r>
              <a:rPr lang="en-CA" sz="2100" b="1" dirty="0">
                <a:solidFill>
                  <a:schemeClr val="bg1"/>
                </a:solidFill>
                <a:latin typeface="Ebrima" panose="02000000000000000000" pitchFamily="2" charset="0"/>
                <a:ea typeface="Ebrima" panose="02000000000000000000" pitchFamily="2" charset="0"/>
                <a:cs typeface="Ebrima" panose="02000000000000000000" pitchFamily="2" charset="0"/>
              </a:rPr>
              <a:t>MSc Completion April 30, 2020</a:t>
            </a:r>
            <a:endParaRPr lang="en-CA" sz="2100" dirty="0">
              <a:solidFill>
                <a:schemeClr val="bg1"/>
              </a:solidFill>
              <a:latin typeface="Ebrima" panose="02000000000000000000" pitchFamily="2" charset="0"/>
              <a:ea typeface="Ebrima" panose="02000000000000000000" pitchFamily="2" charset="0"/>
              <a:cs typeface="Ebrima" panose="02000000000000000000" pitchFamily="2" charset="0"/>
            </a:endParaRPr>
          </a:p>
          <a:p>
            <a:pPr marL="342900" indent="-342900">
              <a:lnSpc>
                <a:spcPct val="125000"/>
              </a:lnSpc>
              <a:buFont typeface="Arial" panose="020B0604020202020204" pitchFamily="34" charset="0"/>
              <a:buChar char="•"/>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Build a more robust set of results </a:t>
            </a:r>
          </a:p>
          <a:p>
            <a:pPr marL="342900" indent="-342900">
              <a:lnSpc>
                <a:spcPct val="125000"/>
              </a:lnSpc>
              <a:buFont typeface="Arial" panose="020B0604020202020204" pitchFamily="34" charset="0"/>
              <a:buChar char="•"/>
            </a:pPr>
            <a:r>
              <a:rPr lang="en-CA" sz="2100" dirty="0">
                <a:solidFill>
                  <a:schemeClr val="bg1"/>
                </a:solidFill>
                <a:latin typeface="Ebrima" panose="02000000000000000000" pitchFamily="2" charset="0"/>
                <a:ea typeface="Ebrima" panose="02000000000000000000" pitchFamily="2" charset="0"/>
                <a:cs typeface="Ebrima" panose="02000000000000000000" pitchFamily="2" charset="0"/>
              </a:rPr>
              <a:t>Continue</a:t>
            </a: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 field work and data collection until Feb / Mar 2020 </a:t>
            </a:r>
          </a:p>
          <a:p>
            <a:pPr marL="857250" lvl="1" indent="-342900">
              <a:lnSpc>
                <a:spcPct val="125000"/>
              </a:lnSpc>
            </a:pPr>
            <a:r>
              <a:rPr lang="en-US" sz="2000" dirty="0">
                <a:solidFill>
                  <a:schemeClr val="bg1"/>
                </a:solidFill>
                <a:latin typeface="Ebrima" panose="02000000000000000000" pitchFamily="2" charset="0"/>
                <a:ea typeface="Ebrima" panose="02000000000000000000" pitchFamily="2" charset="0"/>
                <a:cs typeface="Ebrima" panose="02000000000000000000" pitchFamily="2" charset="0"/>
              </a:rPr>
              <a:t>Bi-weekly to monthly site visits</a:t>
            </a:r>
          </a:p>
          <a:p>
            <a:pPr marL="857250" lvl="1" indent="-342900">
              <a:lnSpc>
                <a:spcPct val="125000"/>
              </a:lnSpc>
            </a:pPr>
            <a:r>
              <a:rPr lang="en-US" sz="2000" dirty="0">
                <a:solidFill>
                  <a:schemeClr val="bg1"/>
                </a:solidFill>
                <a:latin typeface="Ebrima" panose="02000000000000000000" pitchFamily="2" charset="0"/>
                <a:ea typeface="Ebrima" panose="02000000000000000000" pitchFamily="2" charset="0"/>
                <a:cs typeface="Ebrima" panose="02000000000000000000" pitchFamily="2" charset="0"/>
              </a:rPr>
              <a:t>Improve strategies for optimal sampling</a:t>
            </a:r>
          </a:p>
          <a:p>
            <a:pPr marL="1200150" lvl="2" indent="-342900">
              <a:lnSpc>
                <a:spcPct val="125000"/>
              </a:lnSpc>
            </a:pPr>
            <a:r>
              <a:rPr lang="en-US" dirty="0">
                <a:solidFill>
                  <a:schemeClr val="bg1"/>
                </a:solidFill>
                <a:latin typeface="Ebrima" panose="02000000000000000000" pitchFamily="2" charset="0"/>
                <a:ea typeface="Ebrima" panose="02000000000000000000" pitchFamily="2" charset="0"/>
                <a:cs typeface="Ebrima" panose="02000000000000000000" pitchFamily="2" charset="0"/>
              </a:rPr>
              <a:t>Falling limb sampler prototype</a:t>
            </a:r>
          </a:p>
          <a:p>
            <a:pPr marL="1200150" lvl="2" indent="-342900">
              <a:lnSpc>
                <a:spcPct val="125000"/>
              </a:lnSpc>
            </a:pPr>
            <a:r>
              <a:rPr lang="en-US" dirty="0">
                <a:solidFill>
                  <a:schemeClr val="bg1"/>
                </a:solidFill>
                <a:latin typeface="Ebrima" panose="02000000000000000000" pitchFamily="2" charset="0"/>
                <a:ea typeface="Ebrima" panose="02000000000000000000" pitchFamily="2" charset="0"/>
                <a:cs typeface="Ebrima" panose="02000000000000000000" pitchFamily="2" charset="0"/>
              </a:rPr>
              <a:t>Monitor temperature (continuous), pH + conductivity (portable)</a:t>
            </a:r>
          </a:p>
          <a:p>
            <a:pPr marL="857250" lvl="1" indent="-342900">
              <a:lnSpc>
                <a:spcPct val="125000"/>
              </a:lnSpc>
            </a:pPr>
            <a:r>
              <a:rPr lang="en-US" dirty="0">
                <a:solidFill>
                  <a:schemeClr val="bg1"/>
                </a:solidFill>
                <a:latin typeface="Ebrima" panose="02000000000000000000" pitchFamily="2" charset="0"/>
                <a:ea typeface="Ebrima" panose="02000000000000000000" pitchFamily="2" charset="0"/>
                <a:cs typeface="Ebrima" panose="02000000000000000000" pitchFamily="2" charset="0"/>
              </a:rPr>
              <a:t>Hold-time experiments</a:t>
            </a:r>
          </a:p>
          <a:p>
            <a:pPr marL="342900" indent="-342900">
              <a:lnSpc>
                <a:spcPct val="125000"/>
              </a:lnSpc>
              <a:buFont typeface="Arial" panose="020B0604020202020204" pitchFamily="34" charset="0"/>
              <a:buChar char="•"/>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Take advantage of </a:t>
            </a:r>
            <a:r>
              <a:rPr lang="en-US" sz="2100" i="1" dirty="0" err="1">
                <a:solidFill>
                  <a:schemeClr val="bg1"/>
                </a:solidFill>
                <a:latin typeface="Ebrima" panose="02000000000000000000" pitchFamily="2" charset="0"/>
                <a:ea typeface="Ebrima" panose="02000000000000000000" pitchFamily="2" charset="0"/>
                <a:cs typeface="Ebrima" panose="02000000000000000000" pitchFamily="2" charset="0"/>
              </a:rPr>
              <a:t>for</a:t>
            </a:r>
            <a:r>
              <a:rPr lang="en-US" sz="2100" dirty="0" err="1">
                <a:solidFill>
                  <a:schemeClr val="bg1"/>
                </a:solidFill>
                <a:latin typeface="Ebrima" panose="02000000000000000000" pitchFamily="2" charset="0"/>
                <a:ea typeface="Ebrima" panose="02000000000000000000" pitchFamily="2" charset="0"/>
                <a:cs typeface="Ebrima" panose="02000000000000000000" pitchFamily="2" charset="0"/>
              </a:rPr>
              <a:t>Water</a:t>
            </a: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 treatability analyses (now available)</a:t>
            </a:r>
          </a:p>
        </p:txBody>
      </p:sp>
    </p:spTree>
    <p:extLst>
      <p:ext uri="{BB962C8B-B14F-4D97-AF65-F5344CB8AC3E}">
        <p14:creationId xmlns:p14="http://schemas.microsoft.com/office/powerpoint/2010/main" val="178970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0C03E7-FE99-4B9D-93D0-A8360E887CB8}"/>
              </a:ext>
            </a:extLst>
          </p:cNvPr>
          <p:cNvSpPr>
            <a:spLocks noGrp="1"/>
          </p:cNvSpPr>
          <p:nvPr>
            <p:ph sz="half" idx="2"/>
          </p:nvPr>
        </p:nvSpPr>
        <p:spPr>
          <a:xfrm>
            <a:off x="4019551" y="1612113"/>
            <a:ext cx="4838700" cy="4064000"/>
          </a:xfrm>
        </p:spPr>
        <p:txBody>
          <a:bodyPr>
            <a:noAutofit/>
          </a:bodyPr>
          <a:lstStyle/>
          <a:p>
            <a:pPr>
              <a:spcAft>
                <a:spcPts val="12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Leveraging “</a:t>
            </a: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economies of scale” to conduct treatability analyses</a:t>
            </a:r>
          </a:p>
          <a:p>
            <a:pPr>
              <a:spcAft>
                <a:spcPts val="1200"/>
              </a:spcAft>
              <a:buClr>
                <a:srgbClr val="09A4D2"/>
              </a:buClr>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Ensure consistency in analytical approaches </a:t>
            </a:r>
          </a:p>
          <a:p>
            <a:pPr>
              <a:spcAft>
                <a:spcPts val="1200"/>
              </a:spcAft>
              <a:buClr>
                <a:srgbClr val="09A4D2"/>
              </a:buClr>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Draw broad network‐wide conclusions</a:t>
            </a:r>
            <a:endParaRPr lang="en-CA" sz="2000" dirty="0">
              <a:solidFill>
                <a:srgbClr val="3B3838"/>
              </a:solidFill>
              <a:latin typeface="Ebrima" panose="02000000000000000000" pitchFamily="2" charset="0"/>
              <a:ea typeface="Ebrima" panose="02000000000000000000" pitchFamily="2" charset="0"/>
              <a:cs typeface="Ebrima" panose="02000000000000000000" pitchFamily="2" charset="0"/>
            </a:endParaRPr>
          </a:p>
          <a:p>
            <a:pPr>
              <a:spcAft>
                <a:spcPts val="6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Treatability metrics:</a:t>
            </a:r>
          </a:p>
          <a:p>
            <a:pPr lvl="1">
              <a:spcAft>
                <a:spcPts val="6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Characterize natural organic matter</a:t>
            </a:r>
          </a:p>
          <a:p>
            <a:pPr lvl="1">
              <a:spcAft>
                <a:spcPts val="6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Disinfection by-product formation potential</a:t>
            </a:r>
          </a:p>
          <a:p>
            <a:pPr lvl="1">
              <a:spcAft>
                <a:spcPts val="6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Colloid charge &amp; treatment demand</a:t>
            </a:r>
          </a:p>
          <a:p>
            <a:pPr lvl="1">
              <a:spcAft>
                <a:spcPts val="6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Classify algae &amp; cyanobacteria</a:t>
            </a:r>
          </a:p>
          <a:p>
            <a:pPr lvl="1">
              <a:spcAft>
                <a:spcPts val="600"/>
              </a:spcAft>
              <a:buClr>
                <a:srgbClr val="09A4D2"/>
              </a:buClr>
            </a:pPr>
            <a:endParaRPr lang="en-CA" sz="2000" dirty="0">
              <a:solidFill>
                <a:srgbClr val="3B3838"/>
              </a:solidFill>
              <a:latin typeface="Ebrima" panose="02000000000000000000" pitchFamily="2" charset="0"/>
              <a:ea typeface="Ebrima" panose="02000000000000000000" pitchFamily="2" charset="0"/>
              <a:cs typeface="Ebrima" panose="02000000000000000000" pitchFamily="2" charset="0"/>
            </a:endParaRPr>
          </a:p>
          <a:p>
            <a:pPr>
              <a:spcAft>
                <a:spcPts val="1200"/>
              </a:spcAft>
              <a:buClr>
                <a:srgbClr val="09A4D2"/>
              </a:buClr>
            </a:pPr>
            <a:endParaRPr lang="en-CA" sz="2000" dirty="0">
              <a:solidFill>
                <a:srgbClr val="3B3838"/>
              </a:solidFill>
              <a:latin typeface="Ebrima" panose="02000000000000000000" pitchFamily="2" charset="0"/>
              <a:ea typeface="Ebrima" panose="02000000000000000000" pitchFamily="2" charset="0"/>
              <a:cs typeface="Ebrima" panose="02000000000000000000" pitchFamily="2" charset="0"/>
            </a:endParaRPr>
          </a:p>
        </p:txBody>
      </p:sp>
      <p:sp>
        <p:nvSpPr>
          <p:cNvPr id="4" name="Slide Number Placeholder 3">
            <a:extLst>
              <a:ext uri="{FF2B5EF4-FFF2-40B4-BE49-F238E27FC236}">
                <a16:creationId xmlns:a16="http://schemas.microsoft.com/office/drawing/2014/main" id="{EBE08194-D3C3-4757-8D4E-734496EE8EB7}"/>
              </a:ext>
            </a:extLst>
          </p:cNvPr>
          <p:cNvSpPr>
            <a:spLocks noGrp="1"/>
          </p:cNvSpPr>
          <p:nvPr>
            <p:ph type="sldNum" sz="quarter" idx="12"/>
          </p:nvPr>
        </p:nvSpPr>
        <p:spPr/>
        <p:txBody>
          <a:bodyPr/>
          <a:lstStyle/>
          <a:p>
            <a:fld id="{915FD2DB-8ADA-B545-AFAB-533CE7EC3A77}" type="slidenum">
              <a:rPr lang="en-US" smtClean="0"/>
              <a:pPr/>
              <a:t>22</a:t>
            </a:fld>
            <a:endParaRPr lang="en-US"/>
          </a:p>
        </p:txBody>
      </p:sp>
      <p:sp>
        <p:nvSpPr>
          <p:cNvPr id="5" name="Title 4">
            <a:extLst>
              <a:ext uri="{FF2B5EF4-FFF2-40B4-BE49-F238E27FC236}">
                <a16:creationId xmlns:a16="http://schemas.microsoft.com/office/drawing/2014/main" id="{4D4C509A-8EC4-49B9-AB5D-B655773C2482}"/>
              </a:ext>
            </a:extLst>
          </p:cNvPr>
          <p:cNvSpPr>
            <a:spLocks noGrp="1"/>
          </p:cNvSpPr>
          <p:nvPr>
            <p:ph type="title"/>
          </p:nvPr>
        </p:nvSpPr>
        <p:spPr/>
        <p:txBody>
          <a:bodyPr>
            <a:normAutofit/>
          </a:bodyPr>
          <a:lstStyle/>
          <a:p>
            <a:pPr algn="ctr"/>
            <a:r>
              <a:rPr lang="en-US" i="1" dirty="0" err="1"/>
              <a:t>for</a:t>
            </a:r>
            <a:r>
              <a:rPr lang="en-US" dirty="0" err="1"/>
              <a:t>Water</a:t>
            </a:r>
            <a:r>
              <a:rPr lang="en-US" dirty="0"/>
              <a:t> Treatability Analyses </a:t>
            </a:r>
            <a:endParaRPr lang="en-CA" dirty="0"/>
          </a:p>
        </p:txBody>
      </p:sp>
      <p:grpSp>
        <p:nvGrpSpPr>
          <p:cNvPr id="2" name="Group 1">
            <a:extLst>
              <a:ext uri="{FF2B5EF4-FFF2-40B4-BE49-F238E27FC236}">
                <a16:creationId xmlns:a16="http://schemas.microsoft.com/office/drawing/2014/main" id="{2EC0D772-B00D-4349-82BE-D4E120141A99}"/>
              </a:ext>
            </a:extLst>
          </p:cNvPr>
          <p:cNvGrpSpPr/>
          <p:nvPr/>
        </p:nvGrpSpPr>
        <p:grpSpPr>
          <a:xfrm>
            <a:off x="-625506" y="1778794"/>
            <a:ext cx="6096000" cy="4064000"/>
            <a:chOff x="-130206" y="1969294"/>
            <a:chExt cx="6096000" cy="4064000"/>
          </a:xfrm>
        </p:grpSpPr>
        <p:graphicFrame>
          <p:nvGraphicFramePr>
            <p:cNvPr id="7" name="Diagram 6">
              <a:extLst>
                <a:ext uri="{FF2B5EF4-FFF2-40B4-BE49-F238E27FC236}">
                  <a16:creationId xmlns:a16="http://schemas.microsoft.com/office/drawing/2014/main" id="{49D990B4-469E-4C55-8564-72299355000B}"/>
                </a:ext>
              </a:extLst>
            </p:cNvPr>
            <p:cNvGraphicFramePr/>
            <p:nvPr>
              <p:extLst>
                <p:ext uri="{D42A27DB-BD31-4B8C-83A1-F6EECF244321}">
                  <p14:modId xmlns:p14="http://schemas.microsoft.com/office/powerpoint/2010/main" val="3244447000"/>
                </p:ext>
              </p:extLst>
            </p:nvPr>
          </p:nvGraphicFramePr>
          <p:xfrm>
            <a:off x="-130206" y="196929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id="{0EA7470F-54A9-4C1C-8CB1-8C57164E5349}"/>
                </a:ext>
              </a:extLst>
            </p:cNvPr>
            <p:cNvSpPr/>
            <p:nvPr/>
          </p:nvSpPr>
          <p:spPr>
            <a:xfrm>
              <a:off x="745724" y="3597235"/>
              <a:ext cx="808118" cy="808118"/>
            </a:xfrm>
            <a:prstGeom prst="ellipse">
              <a:avLst/>
            </a:prstGeom>
            <a:blipFill>
              <a:blip r:embed="rId7">
                <a:extLst>
                  <a:ext uri="{28A0092B-C50C-407E-A947-70E740481C1C}">
                    <a14:useLocalDpi xmlns:a14="http://schemas.microsoft.com/office/drawing/2010/main" val="0"/>
                  </a:ext>
                </a:extLst>
              </a:blip>
              <a:srcRect/>
              <a:stretch>
                <a:fillRect t="-3000" b="-3000"/>
              </a:stretch>
            </a:blipFill>
            <a:ln>
              <a:solidFill>
                <a:srgbClr val="3B3838"/>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679103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AF4A8-1C1D-4527-BCB4-4842BF2BE546}"/>
              </a:ext>
            </a:extLst>
          </p:cNvPr>
          <p:cNvSpPr>
            <a:spLocks noGrp="1"/>
          </p:cNvSpPr>
          <p:nvPr>
            <p:ph type="title"/>
          </p:nvPr>
        </p:nvSpPr>
        <p:spPr/>
        <p:txBody>
          <a:bodyPr/>
          <a:lstStyle/>
          <a:p>
            <a:pPr algn="ctr"/>
            <a:r>
              <a:rPr lang="en-CA" dirty="0"/>
              <a:t>Treatability Analysis: Algae</a:t>
            </a:r>
          </a:p>
        </p:txBody>
      </p:sp>
      <p:sp>
        <p:nvSpPr>
          <p:cNvPr id="4" name="Slide Number Placeholder 3">
            <a:extLst>
              <a:ext uri="{FF2B5EF4-FFF2-40B4-BE49-F238E27FC236}">
                <a16:creationId xmlns:a16="http://schemas.microsoft.com/office/drawing/2014/main" id="{FEACAFC4-F874-4174-9CBD-9F1347371BBD}"/>
              </a:ext>
            </a:extLst>
          </p:cNvPr>
          <p:cNvSpPr>
            <a:spLocks noGrp="1"/>
          </p:cNvSpPr>
          <p:nvPr>
            <p:ph type="sldNum" sz="quarter" idx="12"/>
          </p:nvPr>
        </p:nvSpPr>
        <p:spPr/>
        <p:txBody>
          <a:bodyPr/>
          <a:lstStyle/>
          <a:p>
            <a:fld id="{915FD2DB-8ADA-B545-AFAB-533CE7EC3A77}" type="slidenum">
              <a:rPr lang="en-US" smtClean="0"/>
              <a:pPr/>
              <a:t>23</a:t>
            </a:fld>
            <a:endParaRPr lang="en-US" dirty="0"/>
          </a:p>
        </p:txBody>
      </p:sp>
      <p:grpSp>
        <p:nvGrpSpPr>
          <p:cNvPr id="16" name="Group 15">
            <a:extLst>
              <a:ext uri="{FF2B5EF4-FFF2-40B4-BE49-F238E27FC236}">
                <a16:creationId xmlns:a16="http://schemas.microsoft.com/office/drawing/2014/main" id="{DF4C605A-BAAD-4BF7-BE45-879EEE7B0CEE}"/>
              </a:ext>
            </a:extLst>
          </p:cNvPr>
          <p:cNvGrpSpPr/>
          <p:nvPr/>
        </p:nvGrpSpPr>
        <p:grpSpPr>
          <a:xfrm>
            <a:off x="-158393" y="2944732"/>
            <a:ext cx="6201431" cy="4064000"/>
            <a:chOff x="946861" y="948485"/>
            <a:chExt cx="6201431" cy="4064000"/>
          </a:xfrm>
        </p:grpSpPr>
        <p:graphicFrame>
          <p:nvGraphicFramePr>
            <p:cNvPr id="5" name="Diagram 4">
              <a:extLst>
                <a:ext uri="{FF2B5EF4-FFF2-40B4-BE49-F238E27FC236}">
                  <a16:creationId xmlns:a16="http://schemas.microsoft.com/office/drawing/2014/main" id="{5D9F9D55-AD3F-445F-9FFA-5FF6B27E64DC}"/>
                </a:ext>
              </a:extLst>
            </p:cNvPr>
            <p:cNvGraphicFramePr/>
            <p:nvPr>
              <p:extLst>
                <p:ext uri="{D42A27DB-BD31-4B8C-83A1-F6EECF244321}">
                  <p14:modId xmlns:p14="http://schemas.microsoft.com/office/powerpoint/2010/main" val="154473960"/>
                </p:ext>
              </p:extLst>
            </p:nvPr>
          </p:nvGraphicFramePr>
          <p:xfrm>
            <a:off x="946861" y="94848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4B0CB939-435F-4631-90E3-CE8F93FD55F4}"/>
                </a:ext>
              </a:extLst>
            </p:cNvPr>
            <p:cNvSpPr txBox="1"/>
            <p:nvPr/>
          </p:nvSpPr>
          <p:spPr>
            <a:xfrm>
              <a:off x="5876790" y="3509942"/>
              <a:ext cx="1271502" cy="1077218"/>
            </a:xfrm>
            <a:prstGeom prst="rect">
              <a:avLst/>
            </a:prstGeom>
            <a:noFill/>
          </p:spPr>
          <p:txBody>
            <a:bodyPr wrap="square" rtlCol="0">
              <a:spAutoFit/>
            </a:bodyPr>
            <a:lstStyle/>
            <a:p>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Fouling,</a:t>
              </a:r>
              <a:b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br>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interference &amp; service disruptions</a:t>
              </a:r>
            </a:p>
          </p:txBody>
        </p:sp>
        <p:sp>
          <p:nvSpPr>
            <p:cNvPr id="13" name="TextBox 12">
              <a:extLst>
                <a:ext uri="{FF2B5EF4-FFF2-40B4-BE49-F238E27FC236}">
                  <a16:creationId xmlns:a16="http://schemas.microsoft.com/office/drawing/2014/main" id="{36B117FC-30F2-42D6-AB2D-68F4BA06959F}"/>
                </a:ext>
              </a:extLst>
            </p:cNvPr>
            <p:cNvSpPr txBox="1"/>
            <p:nvPr/>
          </p:nvSpPr>
          <p:spPr>
            <a:xfrm>
              <a:off x="5876790" y="1408270"/>
              <a:ext cx="1271502" cy="830997"/>
            </a:xfrm>
            <a:prstGeom prst="rect">
              <a:avLst/>
            </a:prstGeom>
            <a:noFill/>
          </p:spPr>
          <p:txBody>
            <a:bodyPr wrap="square" rtlCol="0">
              <a:spAutoFit/>
            </a:bodyPr>
            <a:lstStyle/>
            <a:p>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Taste &amp; </a:t>
              </a:r>
              <a:b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br>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odour problems</a:t>
              </a:r>
            </a:p>
          </p:txBody>
        </p:sp>
        <p:sp>
          <p:nvSpPr>
            <p:cNvPr id="14" name="TextBox 13">
              <a:extLst>
                <a:ext uri="{FF2B5EF4-FFF2-40B4-BE49-F238E27FC236}">
                  <a16:creationId xmlns:a16="http://schemas.microsoft.com/office/drawing/2014/main" id="{2410C7B2-E811-4F99-9572-1F93924E96A5}"/>
                </a:ext>
              </a:extLst>
            </p:cNvPr>
            <p:cNvSpPr txBox="1"/>
            <p:nvPr/>
          </p:nvSpPr>
          <p:spPr>
            <a:xfrm>
              <a:off x="5435954" y="2588787"/>
              <a:ext cx="1494320" cy="830997"/>
            </a:xfrm>
            <a:prstGeom prst="rect">
              <a:avLst/>
            </a:prstGeom>
            <a:noFill/>
          </p:spPr>
          <p:txBody>
            <a:bodyPr wrap="none" rtlCol="0">
              <a:spAutoFit/>
            </a:bodyPr>
            <a:lstStyle/>
            <a:p>
              <a:pPr lvl="0"/>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Cyanotoxins </a:t>
              </a:r>
              <a:b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br>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(e.g. anatoxin, </a:t>
              </a:r>
            </a:p>
            <a:p>
              <a:pPr lvl="0"/>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microcystin)</a:t>
              </a:r>
            </a:p>
          </p:txBody>
        </p:sp>
        <p:sp>
          <p:nvSpPr>
            <p:cNvPr id="15" name="TextBox 14">
              <a:extLst>
                <a:ext uri="{FF2B5EF4-FFF2-40B4-BE49-F238E27FC236}">
                  <a16:creationId xmlns:a16="http://schemas.microsoft.com/office/drawing/2014/main" id="{ED47C46A-32DE-4719-B180-9CD1A87B04AF}"/>
                </a:ext>
              </a:extLst>
            </p:cNvPr>
            <p:cNvSpPr txBox="1"/>
            <p:nvPr/>
          </p:nvSpPr>
          <p:spPr>
            <a:xfrm>
              <a:off x="1866053" y="3419784"/>
              <a:ext cx="1975212" cy="707886"/>
            </a:xfrm>
            <a:prstGeom prst="rect">
              <a:avLst/>
            </a:prstGeom>
            <a:noFill/>
          </p:spPr>
          <p:txBody>
            <a:bodyPr wrap="square" rtlCol="0">
              <a:spAutoFit/>
            </a:bodyPr>
            <a:lstStyle/>
            <a:p>
              <a:pPr algn="ctr"/>
              <a:r>
                <a:rPr lang="en-CA" sz="2000" b="1" dirty="0">
                  <a:solidFill>
                    <a:schemeClr val="bg1"/>
                  </a:solidFill>
                  <a:latin typeface="Ebrima" panose="02000000000000000000" pitchFamily="2" charset="0"/>
                  <a:ea typeface="Ebrima" panose="02000000000000000000" pitchFamily="2" charset="0"/>
                  <a:cs typeface="Ebrima" panose="02000000000000000000" pitchFamily="2" charset="0"/>
                </a:rPr>
                <a:t>Cyanobacteria </a:t>
              </a:r>
            </a:p>
            <a:p>
              <a:pPr algn="ctr"/>
              <a:r>
                <a:rPr lang="en-CA" sz="2000" b="1" dirty="0">
                  <a:solidFill>
                    <a:schemeClr val="bg1"/>
                  </a:solidFill>
                  <a:latin typeface="Ebrima" panose="02000000000000000000" pitchFamily="2" charset="0"/>
                  <a:ea typeface="Ebrima" panose="02000000000000000000" pitchFamily="2" charset="0"/>
                  <a:cs typeface="Ebrima" panose="02000000000000000000" pitchFamily="2" charset="0"/>
                </a:rPr>
                <a:t>&amp; Algae</a:t>
              </a:r>
            </a:p>
          </p:txBody>
        </p:sp>
      </p:grpSp>
      <p:sp>
        <p:nvSpPr>
          <p:cNvPr id="17" name="Content Placeholder 2">
            <a:extLst>
              <a:ext uri="{FF2B5EF4-FFF2-40B4-BE49-F238E27FC236}">
                <a16:creationId xmlns:a16="http://schemas.microsoft.com/office/drawing/2014/main" id="{D0B2EACB-5D60-41D4-8621-388F2D2BDDC1}"/>
              </a:ext>
            </a:extLst>
          </p:cNvPr>
          <p:cNvSpPr txBox="1">
            <a:spLocks/>
          </p:cNvSpPr>
          <p:nvPr/>
        </p:nvSpPr>
        <p:spPr>
          <a:xfrm>
            <a:off x="540328" y="1429364"/>
            <a:ext cx="8131270" cy="18988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Aft>
                <a:spcPts val="1200"/>
              </a:spcAft>
              <a:buFont typeface="Arial" panose="020B0604020202020204" pitchFamily="34" charset="0"/>
              <a:buNone/>
            </a:pPr>
            <a:r>
              <a:rPr lang="en-US" sz="2000" b="1" dirty="0">
                <a:solidFill>
                  <a:srgbClr val="3B3838"/>
                </a:solidFill>
                <a:latin typeface="Ebrima" panose="02000000000000000000" pitchFamily="2" charset="0"/>
                <a:ea typeface="Ebrima" panose="02000000000000000000" pitchFamily="2" charset="0"/>
                <a:cs typeface="Ebrima" panose="02000000000000000000" pitchFamily="2" charset="0"/>
              </a:rPr>
              <a:t>Taxonomic classification of Algae &amp; Cyanobacteria</a:t>
            </a:r>
          </a:p>
          <a:p>
            <a:pPr>
              <a:spcAft>
                <a:spcPts val="1200"/>
              </a:spcAft>
            </a:pP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Confirm the presence of genes associated with the production of cyanotoxins (not necessarily the expression of those genes)</a:t>
            </a:r>
          </a:p>
          <a:p>
            <a:pPr>
              <a:spcAft>
                <a:spcPts val="1200"/>
              </a:spcAft>
            </a:pP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Dr. Kirsten Müller’s lab at University of Waterloo</a:t>
            </a:r>
          </a:p>
          <a:p>
            <a:pPr>
              <a:spcAft>
                <a:spcPts val="1200"/>
              </a:spcAft>
            </a:pPr>
            <a:endParaRPr lang="en-US" sz="1800" dirty="0">
              <a:solidFill>
                <a:srgbClr val="3B3838"/>
              </a:solidFill>
              <a:latin typeface="Ebrima" panose="02000000000000000000" pitchFamily="2" charset="0"/>
              <a:ea typeface="Ebrima" panose="02000000000000000000" pitchFamily="2" charset="0"/>
              <a:cs typeface="Ebrima" panose="02000000000000000000" pitchFamily="2" charset="0"/>
            </a:endParaRPr>
          </a:p>
        </p:txBody>
      </p:sp>
      <p:grpSp>
        <p:nvGrpSpPr>
          <p:cNvPr id="34" name="Group 33">
            <a:extLst>
              <a:ext uri="{FF2B5EF4-FFF2-40B4-BE49-F238E27FC236}">
                <a16:creationId xmlns:a16="http://schemas.microsoft.com/office/drawing/2014/main" id="{7CD0E480-F8B8-4584-9162-F75EFE6E1722}"/>
              </a:ext>
            </a:extLst>
          </p:cNvPr>
          <p:cNvGrpSpPr/>
          <p:nvPr/>
        </p:nvGrpSpPr>
        <p:grpSpPr>
          <a:xfrm>
            <a:off x="6206305" y="2640383"/>
            <a:ext cx="2697659" cy="2620562"/>
            <a:chOff x="1280009" y="3871153"/>
            <a:chExt cx="2697659" cy="2620562"/>
          </a:xfrm>
        </p:grpSpPr>
        <p:grpSp>
          <p:nvGrpSpPr>
            <p:cNvPr id="32" name="Group 31">
              <a:extLst>
                <a:ext uri="{FF2B5EF4-FFF2-40B4-BE49-F238E27FC236}">
                  <a16:creationId xmlns:a16="http://schemas.microsoft.com/office/drawing/2014/main" id="{2BB9FA95-D2D2-4CC7-A1CD-7DE0DB6C7B92}"/>
                </a:ext>
              </a:extLst>
            </p:cNvPr>
            <p:cNvGrpSpPr/>
            <p:nvPr/>
          </p:nvGrpSpPr>
          <p:grpSpPr>
            <a:xfrm>
              <a:off x="2174701" y="4926152"/>
              <a:ext cx="1802967" cy="1565563"/>
              <a:chOff x="371506" y="1651285"/>
              <a:chExt cx="1802967" cy="1565563"/>
            </a:xfrm>
          </p:grpSpPr>
          <p:sp>
            <p:nvSpPr>
              <p:cNvPr id="21" name="Content Placeholder 2">
                <a:extLst>
                  <a:ext uri="{FF2B5EF4-FFF2-40B4-BE49-F238E27FC236}">
                    <a16:creationId xmlns:a16="http://schemas.microsoft.com/office/drawing/2014/main" id="{7C56396E-4572-4754-B212-7587E3E69D39}"/>
                  </a:ext>
                </a:extLst>
              </p:cNvPr>
              <p:cNvSpPr txBox="1">
                <a:spLocks/>
              </p:cNvSpPr>
              <p:nvPr/>
            </p:nvSpPr>
            <p:spPr>
              <a:xfrm>
                <a:off x="371506" y="1651285"/>
                <a:ext cx="1802967" cy="12813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spcBef>
                    <a:spcPts val="0"/>
                  </a:spcBef>
                  <a:buClr>
                    <a:srgbClr val="09A4D2"/>
                  </a:buClr>
                  <a:buNone/>
                </a:pPr>
                <a:r>
                  <a:rPr lang="en-US" sz="3500" dirty="0">
                    <a:solidFill>
                      <a:srgbClr val="09A4D2"/>
                    </a:solidFill>
                    <a:latin typeface="Ebrima" panose="02000000000000000000" pitchFamily="2" charset="0"/>
                    <a:ea typeface="Ebrima" panose="02000000000000000000" pitchFamily="2" charset="0"/>
                    <a:cs typeface="Ebrima" panose="02000000000000000000" pitchFamily="2" charset="0"/>
                  </a:rPr>
                  <a:t>2 </a:t>
                </a:r>
              </a:p>
              <a:p>
                <a:pPr marL="0" indent="0" algn="ctr">
                  <a:lnSpc>
                    <a:spcPct val="100000"/>
                  </a:lnSpc>
                  <a:spcBef>
                    <a:spcPts val="0"/>
                  </a:spcBef>
                  <a:buClr>
                    <a:srgbClr val="09A4D2"/>
                  </a:buClr>
                  <a:buNone/>
                </a:pP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samples per month per site</a:t>
                </a:r>
              </a:p>
              <a:p>
                <a:pPr marL="0" indent="0">
                  <a:lnSpc>
                    <a:spcPct val="100000"/>
                  </a:lnSpc>
                  <a:spcBef>
                    <a:spcPts val="0"/>
                  </a:spcBef>
                  <a:buClr>
                    <a:srgbClr val="09A4D2"/>
                  </a:buClr>
                  <a:buNone/>
                </a:pPr>
                <a:endParaRPr lang="en-US" sz="1800" dirty="0">
                  <a:solidFill>
                    <a:srgbClr val="3B3838"/>
                  </a:solidFill>
                  <a:latin typeface="Ebrima" panose="02000000000000000000" pitchFamily="2" charset="0"/>
                  <a:ea typeface="Ebrima" panose="02000000000000000000" pitchFamily="2" charset="0"/>
                  <a:cs typeface="Ebrima" panose="02000000000000000000" pitchFamily="2" charset="0"/>
                </a:endParaRPr>
              </a:p>
            </p:txBody>
          </p:sp>
          <p:sp>
            <p:nvSpPr>
              <p:cNvPr id="22" name="Oval 21">
                <a:extLst>
                  <a:ext uri="{FF2B5EF4-FFF2-40B4-BE49-F238E27FC236}">
                    <a16:creationId xmlns:a16="http://schemas.microsoft.com/office/drawing/2014/main" id="{EAD05D29-4551-4B4A-BAC9-2F7B59C5D813}"/>
                  </a:ext>
                </a:extLst>
              </p:cNvPr>
              <p:cNvSpPr/>
              <p:nvPr/>
            </p:nvSpPr>
            <p:spPr>
              <a:xfrm>
                <a:off x="465526" y="1658383"/>
                <a:ext cx="1597858" cy="1558465"/>
              </a:xfrm>
              <a:prstGeom prst="ellipse">
                <a:avLst/>
              </a:prstGeom>
              <a:noFill/>
              <a:ln>
                <a:solidFill>
                  <a:srgbClr val="5B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3" name="Group 32">
              <a:extLst>
                <a:ext uri="{FF2B5EF4-FFF2-40B4-BE49-F238E27FC236}">
                  <a16:creationId xmlns:a16="http://schemas.microsoft.com/office/drawing/2014/main" id="{8422490A-5D80-4606-8BBE-ED317FAB94E8}"/>
                </a:ext>
              </a:extLst>
            </p:cNvPr>
            <p:cNvGrpSpPr/>
            <p:nvPr/>
          </p:nvGrpSpPr>
          <p:grpSpPr>
            <a:xfrm>
              <a:off x="2843663" y="3871153"/>
              <a:ext cx="1107569" cy="1103309"/>
              <a:chOff x="3982540" y="540281"/>
              <a:chExt cx="1107569" cy="1103309"/>
            </a:xfrm>
          </p:grpSpPr>
          <p:sp>
            <p:nvSpPr>
              <p:cNvPr id="18" name="Oval 17">
                <a:extLst>
                  <a:ext uri="{FF2B5EF4-FFF2-40B4-BE49-F238E27FC236}">
                    <a16:creationId xmlns:a16="http://schemas.microsoft.com/office/drawing/2014/main" id="{9B43C171-96C5-4146-9D5F-5477F925B53C}"/>
                  </a:ext>
                </a:extLst>
              </p:cNvPr>
              <p:cNvSpPr/>
              <p:nvPr/>
            </p:nvSpPr>
            <p:spPr>
              <a:xfrm>
                <a:off x="3982540" y="540281"/>
                <a:ext cx="1082459" cy="1055773"/>
              </a:xfrm>
              <a:prstGeom prst="ellipse">
                <a:avLst/>
              </a:prstGeom>
              <a:noFill/>
              <a:ln>
                <a:solidFill>
                  <a:srgbClr val="5B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Content Placeholder 2">
                <a:extLst>
                  <a:ext uri="{FF2B5EF4-FFF2-40B4-BE49-F238E27FC236}">
                    <a16:creationId xmlns:a16="http://schemas.microsoft.com/office/drawing/2014/main" id="{C6B41BDE-3213-4EB0-A5B4-23E0769925F9}"/>
                  </a:ext>
                </a:extLst>
              </p:cNvPr>
              <p:cNvSpPr txBox="1">
                <a:spLocks/>
              </p:cNvSpPr>
              <p:nvPr/>
            </p:nvSpPr>
            <p:spPr>
              <a:xfrm>
                <a:off x="4007651" y="812593"/>
                <a:ext cx="1082458" cy="8309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5000"/>
                  </a:lnSpc>
                  <a:buClr>
                    <a:srgbClr val="09A4D2"/>
                  </a:buClr>
                  <a:buNone/>
                </a:pPr>
                <a:r>
                  <a:rPr lang="en-US" sz="3200" dirty="0">
                    <a:solidFill>
                      <a:srgbClr val="09A4D2"/>
                    </a:solidFill>
                    <a:latin typeface="Ebrima" panose="02000000000000000000" pitchFamily="2" charset="0"/>
                    <a:ea typeface="Ebrima" panose="02000000000000000000" pitchFamily="2" charset="0"/>
                    <a:cs typeface="Ebrima" panose="02000000000000000000" pitchFamily="2" charset="0"/>
                  </a:rPr>
                  <a:t>5</a:t>
                </a: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 sites</a:t>
                </a:r>
              </a:p>
            </p:txBody>
          </p:sp>
          <p:sp>
            <p:nvSpPr>
              <p:cNvPr id="23" name="Content Placeholder 2">
                <a:extLst>
                  <a:ext uri="{FF2B5EF4-FFF2-40B4-BE49-F238E27FC236}">
                    <a16:creationId xmlns:a16="http://schemas.microsoft.com/office/drawing/2014/main" id="{DBCF703E-4191-49EA-B077-4B606D9F963A}"/>
                  </a:ext>
                </a:extLst>
              </p:cNvPr>
              <p:cNvSpPr txBox="1">
                <a:spLocks/>
              </p:cNvSpPr>
              <p:nvPr/>
            </p:nvSpPr>
            <p:spPr>
              <a:xfrm>
                <a:off x="4087971" y="630807"/>
                <a:ext cx="728282" cy="3635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5000"/>
                  </a:lnSpc>
                  <a:buClr>
                    <a:srgbClr val="09A4D2"/>
                  </a:buClr>
                  <a:buNone/>
                </a:pPr>
                <a:r>
                  <a:rPr lang="en-US" sz="1600" dirty="0">
                    <a:solidFill>
                      <a:srgbClr val="3B3838"/>
                    </a:solidFill>
                    <a:latin typeface="Ebrima" panose="02000000000000000000" pitchFamily="2" charset="0"/>
                    <a:ea typeface="Ebrima" panose="02000000000000000000" pitchFamily="2" charset="0"/>
                    <a:cs typeface="Ebrima" panose="02000000000000000000" pitchFamily="2" charset="0"/>
                  </a:rPr>
                  <a:t>Up to</a:t>
                </a:r>
              </a:p>
            </p:txBody>
          </p:sp>
        </p:grpSp>
        <p:grpSp>
          <p:nvGrpSpPr>
            <p:cNvPr id="31" name="Group 30">
              <a:extLst>
                <a:ext uri="{FF2B5EF4-FFF2-40B4-BE49-F238E27FC236}">
                  <a16:creationId xmlns:a16="http://schemas.microsoft.com/office/drawing/2014/main" id="{3707527B-59C5-4164-A3D3-1F43FA6154AA}"/>
                </a:ext>
              </a:extLst>
            </p:cNvPr>
            <p:cNvGrpSpPr/>
            <p:nvPr/>
          </p:nvGrpSpPr>
          <p:grpSpPr>
            <a:xfrm>
              <a:off x="1280009" y="4245920"/>
              <a:ext cx="1344187" cy="1158987"/>
              <a:chOff x="7538054" y="4604570"/>
              <a:chExt cx="1344187" cy="1158987"/>
            </a:xfrm>
          </p:grpSpPr>
          <p:sp>
            <p:nvSpPr>
              <p:cNvPr id="27" name="Oval 26">
                <a:extLst>
                  <a:ext uri="{FF2B5EF4-FFF2-40B4-BE49-F238E27FC236}">
                    <a16:creationId xmlns:a16="http://schemas.microsoft.com/office/drawing/2014/main" id="{83A53415-2D57-4242-B3F7-F6812BA1B592}"/>
                  </a:ext>
                </a:extLst>
              </p:cNvPr>
              <p:cNvSpPr/>
              <p:nvPr/>
            </p:nvSpPr>
            <p:spPr>
              <a:xfrm>
                <a:off x="7616670" y="4613676"/>
                <a:ext cx="1178946" cy="1149881"/>
              </a:xfrm>
              <a:prstGeom prst="ellipse">
                <a:avLst/>
              </a:prstGeom>
              <a:noFill/>
              <a:ln>
                <a:solidFill>
                  <a:srgbClr val="5B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Content Placeholder 2">
                <a:extLst>
                  <a:ext uri="{FF2B5EF4-FFF2-40B4-BE49-F238E27FC236}">
                    <a16:creationId xmlns:a16="http://schemas.microsoft.com/office/drawing/2014/main" id="{78172EC7-BB02-4AC1-9700-A1A0545447F0}"/>
                  </a:ext>
                </a:extLst>
              </p:cNvPr>
              <p:cNvSpPr txBox="1">
                <a:spLocks/>
              </p:cNvSpPr>
              <p:nvPr/>
            </p:nvSpPr>
            <p:spPr>
              <a:xfrm>
                <a:off x="7538054" y="4699752"/>
                <a:ext cx="1344187" cy="83099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5000"/>
                  </a:lnSpc>
                  <a:buClr>
                    <a:srgbClr val="09A4D2"/>
                  </a:buClr>
                  <a:buNone/>
                </a:pPr>
                <a:r>
                  <a:rPr lang="en-US" sz="3200" dirty="0">
                    <a:solidFill>
                      <a:srgbClr val="09A4D2"/>
                    </a:solidFill>
                    <a:latin typeface="Ebrima" panose="02000000000000000000" pitchFamily="2" charset="0"/>
                    <a:ea typeface="Ebrima" panose="02000000000000000000" pitchFamily="2" charset="0"/>
                    <a:cs typeface="Ebrima" panose="02000000000000000000" pitchFamily="2" charset="0"/>
                  </a:rPr>
                  <a:t>4</a:t>
                </a: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 months</a:t>
                </a:r>
              </a:p>
            </p:txBody>
          </p:sp>
          <p:sp>
            <p:nvSpPr>
              <p:cNvPr id="29" name="Content Placeholder 2">
                <a:extLst>
                  <a:ext uri="{FF2B5EF4-FFF2-40B4-BE49-F238E27FC236}">
                    <a16:creationId xmlns:a16="http://schemas.microsoft.com/office/drawing/2014/main" id="{E56BE0EE-C47D-4480-9411-7A440D3B8CEF}"/>
                  </a:ext>
                </a:extLst>
              </p:cNvPr>
              <p:cNvSpPr txBox="1">
                <a:spLocks/>
              </p:cNvSpPr>
              <p:nvPr/>
            </p:nvSpPr>
            <p:spPr>
              <a:xfrm>
                <a:off x="7792768" y="4604570"/>
                <a:ext cx="588715" cy="3635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5000"/>
                  </a:lnSpc>
                  <a:buClr>
                    <a:srgbClr val="09A4D2"/>
                  </a:buClr>
                  <a:buNone/>
                </a:pPr>
                <a:r>
                  <a:rPr lang="en-US" sz="1600" dirty="0">
                    <a:solidFill>
                      <a:srgbClr val="3B3838"/>
                    </a:solidFill>
                    <a:latin typeface="Ebrima" panose="02000000000000000000" pitchFamily="2" charset="0"/>
                    <a:ea typeface="Ebrima" panose="02000000000000000000" pitchFamily="2" charset="0"/>
                    <a:cs typeface="Ebrima" panose="02000000000000000000" pitchFamily="2" charset="0"/>
                  </a:rPr>
                  <a:t>over</a:t>
                </a:r>
              </a:p>
            </p:txBody>
          </p:sp>
          <p:sp>
            <p:nvSpPr>
              <p:cNvPr id="30" name="Content Placeholder 2">
                <a:extLst>
                  <a:ext uri="{FF2B5EF4-FFF2-40B4-BE49-F238E27FC236}">
                    <a16:creationId xmlns:a16="http://schemas.microsoft.com/office/drawing/2014/main" id="{55248A36-5F7A-402B-AF3D-E0D491566DAD}"/>
                  </a:ext>
                </a:extLst>
              </p:cNvPr>
              <p:cNvSpPr txBox="1">
                <a:spLocks/>
              </p:cNvSpPr>
              <p:nvPr/>
            </p:nvSpPr>
            <p:spPr>
              <a:xfrm>
                <a:off x="7608514" y="5248300"/>
                <a:ext cx="1229683" cy="3635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5000"/>
                  </a:lnSpc>
                  <a:buClr>
                    <a:srgbClr val="09A4D2"/>
                  </a:buClr>
                  <a:buNone/>
                </a:pPr>
                <a:r>
                  <a:rPr lang="en-US" sz="1600" dirty="0">
                    <a:solidFill>
                      <a:srgbClr val="3B3838"/>
                    </a:solidFill>
                    <a:latin typeface="Ebrima" panose="02000000000000000000" pitchFamily="2" charset="0"/>
                    <a:ea typeface="Ebrima" panose="02000000000000000000" pitchFamily="2" charset="0"/>
                    <a:cs typeface="Ebrima" panose="02000000000000000000" pitchFamily="2" charset="0"/>
                  </a:rPr>
                  <a:t>June-Sept</a:t>
                </a:r>
              </a:p>
            </p:txBody>
          </p:sp>
        </p:grpSp>
      </p:grpSp>
    </p:spTree>
    <p:extLst>
      <p:ext uri="{BB962C8B-B14F-4D97-AF65-F5344CB8AC3E}">
        <p14:creationId xmlns:p14="http://schemas.microsoft.com/office/powerpoint/2010/main" val="220859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AB3EFD-2A29-4D1A-8E21-7021058C67AB}"/>
              </a:ext>
            </a:extLst>
          </p:cNvPr>
          <p:cNvSpPr txBox="1">
            <a:spLocks/>
          </p:cNvSpPr>
          <p:nvPr/>
        </p:nvSpPr>
        <p:spPr>
          <a:xfrm>
            <a:off x="65942" y="82063"/>
            <a:ext cx="8937381" cy="973015"/>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a:lstStyle>
          <a:p>
            <a:r>
              <a:rPr lang="en-CA" sz="4200" dirty="0">
                <a:latin typeface="Ebrima" panose="02000000000000000000" pitchFamily="2" charset="0"/>
                <a:ea typeface="Ebrima" panose="02000000000000000000" pitchFamily="2" charset="0"/>
                <a:cs typeface="Ebrima" panose="02000000000000000000" pitchFamily="2" charset="0"/>
              </a:rPr>
              <a:t>Planning: Summer 2019 </a:t>
            </a:r>
          </a:p>
        </p:txBody>
      </p:sp>
      <p:sp>
        <p:nvSpPr>
          <p:cNvPr id="5" name="Content Placeholder 2">
            <a:extLst>
              <a:ext uri="{FF2B5EF4-FFF2-40B4-BE49-F238E27FC236}">
                <a16:creationId xmlns:a16="http://schemas.microsoft.com/office/drawing/2014/main" id="{CD97CD9C-B900-4514-968D-D620510470FA}"/>
              </a:ext>
            </a:extLst>
          </p:cNvPr>
          <p:cNvSpPr>
            <a:spLocks noGrp="1"/>
          </p:cNvSpPr>
          <p:nvPr>
            <p:ph idx="1"/>
          </p:nvPr>
        </p:nvSpPr>
        <p:spPr>
          <a:xfrm>
            <a:off x="628650" y="1719743"/>
            <a:ext cx="7886700" cy="4466100"/>
          </a:xfrm>
        </p:spPr>
        <p:txBody>
          <a:bodyPr>
            <a:noAutofit/>
          </a:bodyPr>
          <a:lstStyle/>
          <a:p>
            <a:pPr>
              <a:lnSpc>
                <a:spcPct val="125000"/>
              </a:lnSpc>
            </a:pPr>
            <a:r>
              <a:rPr lang="en-US" sz="2100" b="1" dirty="0">
                <a:solidFill>
                  <a:schemeClr val="bg1"/>
                </a:solidFill>
                <a:latin typeface="Ebrima" panose="02000000000000000000" pitchFamily="2" charset="0"/>
                <a:ea typeface="Ebrima" panose="02000000000000000000" pitchFamily="2" charset="0"/>
                <a:cs typeface="Ebrima" panose="02000000000000000000" pitchFamily="2" charset="0"/>
              </a:rPr>
              <a:t>Field</a:t>
            </a:r>
          </a:p>
          <a:p>
            <a:pPr marL="342900" indent="-342900">
              <a:lnSpc>
                <a:spcPct val="125000"/>
              </a:lnSpc>
              <a:buFont typeface="Arial" panose="020B0604020202020204" pitchFamily="34" charset="0"/>
              <a:buChar char="•"/>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Bi-weekly sampling for low-flows, metals, algae + treatability</a:t>
            </a:r>
          </a:p>
          <a:p>
            <a:pPr marL="342900" indent="-342900">
              <a:lnSpc>
                <a:spcPct val="125000"/>
              </a:lnSpc>
              <a:buFont typeface="Arial" panose="020B0604020202020204" pitchFamily="34" charset="0"/>
              <a:buChar char="•"/>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Addition of temperature sensors to installations</a:t>
            </a:r>
          </a:p>
          <a:p>
            <a:pPr marL="342900" indent="-342900">
              <a:lnSpc>
                <a:spcPct val="125000"/>
              </a:lnSpc>
              <a:buFont typeface="Arial" panose="020B0604020202020204" pitchFamily="34" charset="0"/>
              <a:buChar char="•"/>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Deploy Philips samplers (fine suspended sediment)</a:t>
            </a:r>
          </a:p>
          <a:p>
            <a:pPr>
              <a:lnSpc>
                <a:spcPct val="125000"/>
              </a:lnSpc>
            </a:pPr>
            <a:r>
              <a:rPr lang="en-US" sz="2100" b="1" dirty="0">
                <a:solidFill>
                  <a:schemeClr val="bg1"/>
                </a:solidFill>
                <a:latin typeface="Ebrima" panose="02000000000000000000" pitchFamily="2" charset="0"/>
                <a:ea typeface="Ebrima" panose="02000000000000000000" pitchFamily="2" charset="0"/>
                <a:cs typeface="Ebrima" panose="02000000000000000000" pitchFamily="2" charset="0"/>
              </a:rPr>
              <a:t>Experimental Design Suggestions</a:t>
            </a:r>
            <a:endParaRPr lang="en-US" sz="2100" dirty="0">
              <a:solidFill>
                <a:schemeClr val="bg1"/>
              </a:solidFill>
              <a:latin typeface="Ebrima" panose="02000000000000000000" pitchFamily="2" charset="0"/>
              <a:ea typeface="Ebrima" panose="02000000000000000000" pitchFamily="2" charset="0"/>
              <a:cs typeface="Ebrima" panose="02000000000000000000" pitchFamily="2" charset="0"/>
            </a:endParaRPr>
          </a:p>
          <a:p>
            <a:pPr marL="342900" indent="-342900">
              <a:lnSpc>
                <a:spcPct val="125000"/>
              </a:lnSpc>
              <a:buFont typeface="Arial" panose="020B0604020202020204" pitchFamily="34" charset="0"/>
              <a:buChar char="•"/>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Weeks Lake + Sooke Reservoir Comparison</a:t>
            </a:r>
            <a:endParaRPr lang="en-US" dirty="0">
              <a:solidFill>
                <a:schemeClr val="bg1"/>
              </a:solidFill>
              <a:latin typeface="Ebrima" panose="02000000000000000000" pitchFamily="2" charset="0"/>
              <a:ea typeface="Ebrima" panose="02000000000000000000" pitchFamily="2" charset="0"/>
              <a:cs typeface="Ebrima" panose="02000000000000000000" pitchFamily="2" charset="0"/>
            </a:endParaRPr>
          </a:p>
          <a:p>
            <a:pPr marL="857250" lvl="1" indent="-342900">
              <a:lnSpc>
                <a:spcPct val="125000"/>
              </a:lnSpc>
            </a:pPr>
            <a:r>
              <a:rPr lang="en-US" dirty="0">
                <a:solidFill>
                  <a:schemeClr val="bg1"/>
                </a:solidFill>
                <a:latin typeface="Ebrima" panose="02000000000000000000" pitchFamily="2" charset="0"/>
                <a:ea typeface="Ebrima" panose="02000000000000000000" pitchFamily="2" charset="0"/>
                <a:cs typeface="Ebrima" panose="02000000000000000000" pitchFamily="2" charset="0"/>
              </a:rPr>
              <a:t>Treatability analyses, especially algae &amp; cyanobacteria</a:t>
            </a:r>
          </a:p>
          <a:p>
            <a:pPr marL="342900" indent="-342900">
              <a:lnSpc>
                <a:spcPct val="125000"/>
              </a:lnSpc>
              <a:buFont typeface="Arial" panose="020B0604020202020204" pitchFamily="34" charset="0"/>
              <a:buChar char="•"/>
            </a:pPr>
            <a:r>
              <a:rPr lang="en-US" sz="2100" dirty="0">
                <a:solidFill>
                  <a:schemeClr val="bg1"/>
                </a:solidFill>
                <a:latin typeface="Ebrima" panose="02000000000000000000" pitchFamily="2" charset="0"/>
                <a:ea typeface="Ebrima" panose="02000000000000000000" pitchFamily="2" charset="0"/>
                <a:cs typeface="Ebrima" panose="02000000000000000000" pitchFamily="2" charset="0"/>
              </a:rPr>
              <a:t>Mixing study of Leech with Sooke </a:t>
            </a:r>
          </a:p>
          <a:p>
            <a:pPr marL="857250" lvl="1" indent="-342900">
              <a:lnSpc>
                <a:spcPct val="125000"/>
              </a:lnSpc>
            </a:pPr>
            <a:r>
              <a:rPr lang="en-US" dirty="0">
                <a:solidFill>
                  <a:schemeClr val="bg1"/>
                </a:solidFill>
                <a:latin typeface="Ebrima" panose="02000000000000000000" pitchFamily="2" charset="0"/>
                <a:ea typeface="Ebrima" panose="02000000000000000000" pitchFamily="2" charset="0"/>
                <a:cs typeface="Ebrima" panose="02000000000000000000" pitchFamily="2" charset="0"/>
              </a:rPr>
              <a:t>Assess differences in source water treatability</a:t>
            </a:r>
          </a:p>
          <a:p>
            <a:pPr marL="857250" lvl="1" indent="-342900">
              <a:lnSpc>
                <a:spcPct val="125000"/>
              </a:lnSpc>
            </a:pPr>
            <a:endParaRPr lang="en-US" dirty="0">
              <a:solidFill>
                <a:schemeClr val="bg1"/>
              </a:solidFill>
              <a:latin typeface="Ebrima" panose="02000000000000000000" pitchFamily="2" charset="0"/>
              <a:ea typeface="Ebrima" panose="02000000000000000000" pitchFamily="2" charset="0"/>
              <a:cs typeface="Ebrima" panose="02000000000000000000" pitchFamily="2" charset="0"/>
            </a:endParaRPr>
          </a:p>
          <a:p>
            <a:pPr marL="342900" indent="-342900">
              <a:lnSpc>
                <a:spcPct val="125000"/>
              </a:lnSpc>
            </a:pPr>
            <a:endParaRPr lang="en-US" sz="21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
        <p:nvSpPr>
          <p:cNvPr id="7" name="Slide Number Placeholder 3">
            <a:extLst>
              <a:ext uri="{FF2B5EF4-FFF2-40B4-BE49-F238E27FC236}">
                <a16:creationId xmlns:a16="http://schemas.microsoft.com/office/drawing/2014/main" id="{4BAAB01C-6497-43A1-BB40-C5EA2D306598}"/>
              </a:ext>
            </a:extLst>
          </p:cNvPr>
          <p:cNvSpPr txBox="1">
            <a:spLocks/>
          </p:cNvSpPr>
          <p:nvPr/>
        </p:nvSpPr>
        <p:spPr>
          <a:xfrm>
            <a:off x="6694844" y="6233148"/>
            <a:ext cx="2057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85000"/>
                  </a:schemeClr>
                </a:solidFill>
              </a:rPr>
              <a:t>|     </a:t>
            </a:r>
            <a:fld id="{915FD2DB-8ADA-B545-AFAB-533CE7EC3A77}" type="slidenum">
              <a:rPr lang="en-US" sz="1100" smtClean="0">
                <a:solidFill>
                  <a:schemeClr val="bg1">
                    <a:lumMod val="85000"/>
                  </a:schemeClr>
                </a:solidFill>
              </a:rPr>
              <a:pPr algn="r"/>
              <a:t>24</a:t>
            </a:fld>
            <a:endParaRPr lang="en-US" sz="1100" dirty="0">
              <a:solidFill>
                <a:schemeClr val="bg1">
                  <a:lumMod val="85000"/>
                </a:schemeClr>
              </a:solidFill>
            </a:endParaRPr>
          </a:p>
        </p:txBody>
      </p:sp>
    </p:spTree>
    <p:extLst>
      <p:ext uri="{BB962C8B-B14F-4D97-AF65-F5344CB8AC3E}">
        <p14:creationId xmlns:p14="http://schemas.microsoft.com/office/powerpoint/2010/main" val="546171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E6E5C9-008B-40E0-BF09-45FE4E304A7A}"/>
              </a:ext>
            </a:extLst>
          </p:cNvPr>
          <p:cNvPicPr>
            <a:picLocks noChangeAspect="1"/>
          </p:cNvPicPr>
          <p:nvPr/>
        </p:nvPicPr>
        <p:blipFill rotWithShape="1">
          <a:blip r:embed="rId2"/>
          <a:srcRect t="13784"/>
          <a:stretch/>
        </p:blipFill>
        <p:spPr>
          <a:xfrm>
            <a:off x="842229" y="4504888"/>
            <a:ext cx="3224149" cy="1967550"/>
          </a:xfrm>
          <a:prstGeom prst="rect">
            <a:avLst/>
          </a:prstGeom>
        </p:spPr>
      </p:pic>
      <p:sp>
        <p:nvSpPr>
          <p:cNvPr id="2" name="Content Placeholder 1">
            <a:extLst>
              <a:ext uri="{FF2B5EF4-FFF2-40B4-BE49-F238E27FC236}">
                <a16:creationId xmlns:a16="http://schemas.microsoft.com/office/drawing/2014/main" id="{04DE1E20-CE02-4450-BF38-384BA4079351}"/>
              </a:ext>
            </a:extLst>
          </p:cNvPr>
          <p:cNvSpPr>
            <a:spLocks noGrp="1"/>
          </p:cNvSpPr>
          <p:nvPr>
            <p:ph sz="half" idx="1"/>
          </p:nvPr>
        </p:nvSpPr>
        <p:spPr>
          <a:xfrm>
            <a:off x="536371" y="1825625"/>
            <a:ext cx="3886200" cy="3467828"/>
          </a:xfrm>
          <a:solidFill>
            <a:srgbClr val="FFFFFF">
              <a:alpha val="54902"/>
            </a:srgbClr>
          </a:solidFill>
        </p:spPr>
        <p:txBody>
          <a:bodyPr>
            <a:normAutofit/>
          </a:bodyPr>
          <a:lstStyle/>
          <a:p>
            <a:pPr marL="0" indent="0">
              <a:lnSpc>
                <a:spcPct val="125000"/>
              </a:lnSpc>
              <a:buNone/>
            </a:pPr>
            <a:r>
              <a:rPr lang="en-US" sz="2000" b="1" dirty="0">
                <a:solidFill>
                  <a:srgbClr val="668536"/>
                </a:solidFill>
                <a:latin typeface="Ebrima" panose="02000000000000000000" pitchFamily="2" charset="0"/>
                <a:ea typeface="Ebrima" panose="02000000000000000000" pitchFamily="2" charset="0"/>
                <a:cs typeface="Ebrima" panose="02000000000000000000" pitchFamily="2" charset="0"/>
              </a:rPr>
              <a:t>Field</a:t>
            </a:r>
          </a:p>
          <a:p>
            <a:pPr marL="342900" indent="-342900">
              <a:lnSpc>
                <a:spcPct val="125000"/>
              </a:lnSpc>
              <a:buClr>
                <a:srgbClr val="668536"/>
              </a:buClr>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Bi-weekly sampling for low-flows, metals, algae + treatability metrics</a:t>
            </a:r>
          </a:p>
          <a:p>
            <a:pPr marL="342900" indent="-342900">
              <a:lnSpc>
                <a:spcPct val="125000"/>
              </a:lnSpc>
              <a:buClr>
                <a:srgbClr val="668536"/>
              </a:buClr>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Addition of temperature sensors to installations</a:t>
            </a:r>
          </a:p>
          <a:p>
            <a:pPr marL="342900" indent="-342900">
              <a:lnSpc>
                <a:spcPct val="125000"/>
              </a:lnSpc>
              <a:buClr>
                <a:srgbClr val="668536"/>
              </a:buClr>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Deploy Philips samplers </a:t>
            </a:r>
            <a:b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b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(fine suspended sediment)</a:t>
            </a:r>
            <a:endParaRPr lang="en-CA" sz="2000" dirty="0">
              <a:solidFill>
                <a:srgbClr val="3B3838"/>
              </a:solidFill>
            </a:endParaRPr>
          </a:p>
        </p:txBody>
      </p:sp>
      <p:sp>
        <p:nvSpPr>
          <p:cNvPr id="3" name="Content Placeholder 2">
            <a:extLst>
              <a:ext uri="{FF2B5EF4-FFF2-40B4-BE49-F238E27FC236}">
                <a16:creationId xmlns:a16="http://schemas.microsoft.com/office/drawing/2014/main" id="{87080A05-3408-40B7-83B1-9464C48DDDD6}"/>
              </a:ext>
            </a:extLst>
          </p:cNvPr>
          <p:cNvSpPr>
            <a:spLocks noGrp="1"/>
          </p:cNvSpPr>
          <p:nvPr>
            <p:ph sz="half" idx="2"/>
          </p:nvPr>
        </p:nvSpPr>
        <p:spPr>
          <a:xfrm>
            <a:off x="4514849" y="1825625"/>
            <a:ext cx="4377481" cy="4351338"/>
          </a:xfrm>
        </p:spPr>
        <p:txBody>
          <a:bodyPr>
            <a:normAutofit/>
          </a:bodyPr>
          <a:lstStyle/>
          <a:p>
            <a:pPr marL="0" indent="0">
              <a:lnSpc>
                <a:spcPct val="125000"/>
              </a:lnSpc>
              <a:buNone/>
            </a:pPr>
            <a:r>
              <a:rPr lang="en-US" sz="2000" b="1" dirty="0">
                <a:solidFill>
                  <a:srgbClr val="5B99CC"/>
                </a:solidFill>
                <a:latin typeface="Ebrima" panose="02000000000000000000" pitchFamily="2" charset="0"/>
                <a:ea typeface="Ebrima" panose="02000000000000000000" pitchFamily="2" charset="0"/>
                <a:cs typeface="Ebrima" panose="02000000000000000000" pitchFamily="2" charset="0"/>
              </a:rPr>
              <a:t>Experimental Design Suggestions</a:t>
            </a:r>
            <a:endParaRPr lang="en-US" sz="2000" dirty="0">
              <a:solidFill>
                <a:srgbClr val="5B99CC"/>
              </a:solidFill>
              <a:latin typeface="Ebrima" panose="02000000000000000000" pitchFamily="2" charset="0"/>
              <a:ea typeface="Ebrima" panose="02000000000000000000" pitchFamily="2" charset="0"/>
              <a:cs typeface="Ebrima" panose="02000000000000000000" pitchFamily="2" charset="0"/>
            </a:endParaRPr>
          </a:p>
          <a:p>
            <a:pPr marL="342900" indent="-342900">
              <a:lnSpc>
                <a:spcPct val="125000"/>
              </a:lnSpc>
              <a:buClr>
                <a:srgbClr val="5B99CC"/>
              </a:buClr>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Weeks Lake + Sooke Reservoir Comparison</a:t>
            </a:r>
          </a:p>
          <a:p>
            <a:pPr marL="857250" lvl="1" indent="-342900">
              <a:lnSpc>
                <a:spcPct val="125000"/>
              </a:lnSpc>
              <a:buClr>
                <a:srgbClr val="5B99CC"/>
              </a:buClr>
            </a:pPr>
            <a:r>
              <a:rPr lang="en-US" dirty="0">
                <a:solidFill>
                  <a:srgbClr val="3B3838"/>
                </a:solidFill>
                <a:latin typeface="Ebrima" panose="02000000000000000000" pitchFamily="2" charset="0"/>
                <a:ea typeface="Ebrima" panose="02000000000000000000" pitchFamily="2" charset="0"/>
                <a:cs typeface="Ebrima" panose="02000000000000000000" pitchFamily="2" charset="0"/>
              </a:rPr>
              <a:t>Treatability analyses</a:t>
            </a:r>
          </a:p>
          <a:p>
            <a:pPr marL="857250" lvl="1" indent="-342900">
              <a:lnSpc>
                <a:spcPct val="125000"/>
              </a:lnSpc>
              <a:buClr>
                <a:srgbClr val="5B99CC"/>
              </a:buClr>
            </a:pPr>
            <a:r>
              <a:rPr lang="en-US" dirty="0">
                <a:solidFill>
                  <a:srgbClr val="3B3838"/>
                </a:solidFill>
                <a:latin typeface="Ebrima" panose="02000000000000000000" pitchFamily="2" charset="0"/>
                <a:ea typeface="Ebrima" panose="02000000000000000000" pitchFamily="2" charset="0"/>
                <a:cs typeface="Ebrima" panose="02000000000000000000" pitchFamily="2" charset="0"/>
              </a:rPr>
              <a:t>Algae &amp; cyanobacteria</a:t>
            </a:r>
          </a:p>
          <a:p>
            <a:pPr marL="342900" indent="-342900">
              <a:lnSpc>
                <a:spcPct val="125000"/>
              </a:lnSpc>
              <a:buClr>
                <a:srgbClr val="5B99CC"/>
              </a:buClr>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Mixing study of Leech with Sooke </a:t>
            </a:r>
          </a:p>
          <a:p>
            <a:pPr marL="857250" lvl="1" indent="-342900">
              <a:lnSpc>
                <a:spcPct val="125000"/>
              </a:lnSpc>
              <a:buClr>
                <a:srgbClr val="5B99CC"/>
              </a:buClr>
            </a:pPr>
            <a:r>
              <a:rPr lang="en-US" dirty="0">
                <a:solidFill>
                  <a:srgbClr val="3B3838"/>
                </a:solidFill>
                <a:latin typeface="Ebrima" panose="02000000000000000000" pitchFamily="2" charset="0"/>
                <a:ea typeface="Ebrima" panose="02000000000000000000" pitchFamily="2" charset="0"/>
                <a:cs typeface="Ebrima" panose="02000000000000000000" pitchFamily="2" charset="0"/>
              </a:rPr>
              <a:t>Combined source water treatability</a:t>
            </a:r>
          </a:p>
          <a:p>
            <a:endParaRPr lang="en-CA" sz="2000" dirty="0">
              <a:solidFill>
                <a:srgbClr val="3B3838"/>
              </a:solidFill>
            </a:endParaRPr>
          </a:p>
        </p:txBody>
      </p:sp>
      <p:sp>
        <p:nvSpPr>
          <p:cNvPr id="4" name="Slide Number Placeholder 3">
            <a:extLst>
              <a:ext uri="{FF2B5EF4-FFF2-40B4-BE49-F238E27FC236}">
                <a16:creationId xmlns:a16="http://schemas.microsoft.com/office/drawing/2014/main" id="{BABFE6AA-9C2F-4E54-80D2-9590E0E3CBE5}"/>
              </a:ext>
            </a:extLst>
          </p:cNvPr>
          <p:cNvSpPr>
            <a:spLocks noGrp="1"/>
          </p:cNvSpPr>
          <p:nvPr>
            <p:ph type="sldNum" sz="quarter" idx="12"/>
          </p:nvPr>
        </p:nvSpPr>
        <p:spPr/>
        <p:txBody>
          <a:bodyPr/>
          <a:lstStyle/>
          <a:p>
            <a:fld id="{915FD2DB-8ADA-B545-AFAB-533CE7EC3A77}" type="slidenum">
              <a:rPr lang="en-US" smtClean="0"/>
              <a:pPr/>
              <a:t>25</a:t>
            </a:fld>
            <a:endParaRPr lang="en-US"/>
          </a:p>
        </p:txBody>
      </p:sp>
      <p:sp>
        <p:nvSpPr>
          <p:cNvPr id="5" name="Title 4">
            <a:extLst>
              <a:ext uri="{FF2B5EF4-FFF2-40B4-BE49-F238E27FC236}">
                <a16:creationId xmlns:a16="http://schemas.microsoft.com/office/drawing/2014/main" id="{1406C6F7-8992-44E2-A9CA-5F2EFF34E835}"/>
              </a:ext>
            </a:extLst>
          </p:cNvPr>
          <p:cNvSpPr>
            <a:spLocks noGrp="1"/>
          </p:cNvSpPr>
          <p:nvPr>
            <p:ph type="title"/>
          </p:nvPr>
        </p:nvSpPr>
        <p:spPr/>
        <p:txBody>
          <a:bodyPr>
            <a:norm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Planning: Summer 2019 </a:t>
            </a:r>
            <a:endParaRPr lang="en-CA" dirty="0"/>
          </a:p>
        </p:txBody>
      </p:sp>
    </p:spTree>
    <p:extLst>
      <p:ext uri="{BB962C8B-B14F-4D97-AF65-F5344CB8AC3E}">
        <p14:creationId xmlns:p14="http://schemas.microsoft.com/office/powerpoint/2010/main" val="2831853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7EB021-1E2B-4653-9D53-19111375B1E0}"/>
              </a:ext>
            </a:extLst>
          </p:cNvPr>
          <p:cNvSpPr>
            <a:spLocks noGrp="1"/>
          </p:cNvSpPr>
          <p:nvPr>
            <p:ph type="sldNum" sz="quarter" idx="12"/>
          </p:nvPr>
        </p:nvSpPr>
        <p:spPr/>
        <p:txBody>
          <a:bodyPr/>
          <a:lstStyle/>
          <a:p>
            <a:fld id="{915FD2DB-8ADA-B545-AFAB-533CE7EC3A77}" type="slidenum">
              <a:rPr lang="en-US" smtClean="0"/>
              <a:pPr/>
              <a:t>26</a:t>
            </a:fld>
            <a:endParaRPr lang="en-US"/>
          </a:p>
        </p:txBody>
      </p:sp>
      <p:sp>
        <p:nvSpPr>
          <p:cNvPr id="5" name="Title 4">
            <a:extLst>
              <a:ext uri="{FF2B5EF4-FFF2-40B4-BE49-F238E27FC236}">
                <a16:creationId xmlns:a16="http://schemas.microsoft.com/office/drawing/2014/main" id="{C5F7840C-25A6-4611-BD6D-842AA8AFD418}"/>
              </a:ext>
            </a:extLst>
          </p:cNvPr>
          <p:cNvSpPr>
            <a:spLocks noGrp="1"/>
          </p:cNvSpPr>
          <p:nvPr>
            <p:ph type="title"/>
          </p:nvPr>
        </p:nvSpPr>
        <p:spPr/>
        <p:txBody>
          <a:bodyPr>
            <a:normAutofit fontScale="90000"/>
          </a:bodyPr>
          <a:lstStyle/>
          <a:p>
            <a:pPr algn="ctr"/>
            <a:r>
              <a:rPr lang="en-CA" dirty="0">
                <a:latin typeface="Ebrima" panose="02000000000000000000" pitchFamily="2" charset="0"/>
                <a:ea typeface="Ebrima" panose="02000000000000000000" pitchFamily="2" charset="0"/>
                <a:cs typeface="Ebrima" panose="02000000000000000000" pitchFamily="2" charset="0"/>
              </a:rPr>
              <a:t>Planning: Experimental Connections</a:t>
            </a:r>
            <a:endParaRPr lang="en-CA" dirty="0"/>
          </a:p>
        </p:txBody>
      </p:sp>
      <p:sp>
        <p:nvSpPr>
          <p:cNvPr id="8" name="Content Placeholder 2">
            <a:extLst>
              <a:ext uri="{FF2B5EF4-FFF2-40B4-BE49-F238E27FC236}">
                <a16:creationId xmlns:a16="http://schemas.microsoft.com/office/drawing/2014/main" id="{8A0C070E-134E-4B2F-AE87-A5F2C2A99B9B}"/>
              </a:ext>
            </a:extLst>
          </p:cNvPr>
          <p:cNvSpPr txBox="1">
            <a:spLocks/>
          </p:cNvSpPr>
          <p:nvPr/>
        </p:nvSpPr>
        <p:spPr>
          <a:xfrm>
            <a:off x="5219445" y="2649928"/>
            <a:ext cx="3648330" cy="287457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10000"/>
              </a:lnSpc>
              <a:spcAft>
                <a:spcPts val="1200"/>
              </a:spcAft>
              <a:buClr>
                <a:srgbClr val="09A4D2"/>
              </a:buClr>
              <a:buNone/>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Fire Fuel Management</a:t>
            </a:r>
          </a:p>
          <a:p>
            <a:pPr lvl="1">
              <a:lnSpc>
                <a:spcPct val="110000"/>
              </a:lnSpc>
              <a:spcAft>
                <a:spcPts val="1200"/>
              </a:spcAft>
              <a:buClr>
                <a:srgbClr val="668536"/>
              </a:buClr>
            </a:pPr>
            <a:r>
              <a:rPr lang="en-US" dirty="0">
                <a:solidFill>
                  <a:srgbClr val="3B3838"/>
                </a:solidFill>
                <a:latin typeface="Ebrima" panose="02000000000000000000" pitchFamily="2" charset="0"/>
                <a:ea typeface="Ebrima" panose="02000000000000000000" pitchFamily="2" charset="0"/>
                <a:cs typeface="Ebrima" panose="02000000000000000000" pitchFamily="2" charset="0"/>
              </a:rPr>
              <a:t>Prescribed burn in the Leech?</a:t>
            </a:r>
          </a:p>
          <a:p>
            <a:pPr lvl="1">
              <a:lnSpc>
                <a:spcPct val="110000"/>
              </a:lnSpc>
              <a:spcAft>
                <a:spcPts val="1200"/>
              </a:spcAft>
              <a:buClr>
                <a:srgbClr val="668536"/>
              </a:buClr>
            </a:pPr>
            <a:r>
              <a:rPr lang="en-US" dirty="0">
                <a:solidFill>
                  <a:srgbClr val="3B3838"/>
                </a:solidFill>
                <a:latin typeface="Ebrima" panose="02000000000000000000" pitchFamily="2" charset="0"/>
                <a:ea typeface="Ebrima" panose="02000000000000000000" pitchFamily="2" charset="0"/>
                <a:cs typeface="Ebrima" panose="02000000000000000000" pitchFamily="2" charset="0"/>
              </a:rPr>
              <a:t>Water quality above + below or before + after</a:t>
            </a:r>
          </a:p>
          <a:p>
            <a:pPr lvl="1">
              <a:lnSpc>
                <a:spcPct val="110000"/>
              </a:lnSpc>
              <a:spcAft>
                <a:spcPts val="1200"/>
              </a:spcAft>
              <a:buClr>
                <a:srgbClr val="668536"/>
              </a:buClr>
            </a:pPr>
            <a:r>
              <a:rPr lang="en-US" dirty="0">
                <a:solidFill>
                  <a:srgbClr val="3B3838"/>
                </a:solidFill>
                <a:latin typeface="Ebrima" panose="02000000000000000000" pitchFamily="2" charset="0"/>
                <a:ea typeface="Ebrima" panose="02000000000000000000" pitchFamily="2" charset="0"/>
                <a:cs typeface="Ebrima" panose="02000000000000000000" pitchFamily="2" charset="0"/>
              </a:rPr>
              <a:t>Culvert replacement</a:t>
            </a:r>
            <a:br>
              <a:rPr lang="en-US" dirty="0">
                <a:solidFill>
                  <a:srgbClr val="3B3838"/>
                </a:solidFill>
                <a:latin typeface="Ebrima" panose="02000000000000000000" pitchFamily="2" charset="0"/>
                <a:ea typeface="Ebrima" panose="02000000000000000000" pitchFamily="2" charset="0"/>
                <a:cs typeface="Ebrima" panose="02000000000000000000" pitchFamily="2" charset="0"/>
              </a:rPr>
            </a:br>
            <a:r>
              <a:rPr lang="en-US" dirty="0">
                <a:solidFill>
                  <a:srgbClr val="3B3838"/>
                </a:solidFill>
                <a:latin typeface="Ebrima" panose="02000000000000000000" pitchFamily="2" charset="0"/>
                <a:ea typeface="Ebrima" panose="02000000000000000000" pitchFamily="2" charset="0"/>
                <a:cs typeface="Ebrima" panose="02000000000000000000" pitchFamily="2" charset="0"/>
              </a:rPr>
              <a:t>(Weeks Main)</a:t>
            </a:r>
          </a:p>
          <a:p>
            <a:pPr marL="457200" indent="-457200">
              <a:lnSpc>
                <a:spcPct val="110000"/>
              </a:lnSpc>
              <a:spcAft>
                <a:spcPts val="1200"/>
              </a:spcAft>
              <a:buClr>
                <a:srgbClr val="09A4D2"/>
              </a:buClr>
              <a:buFont typeface="+mj-lt"/>
              <a:buAutoNum type="arabicPeriod"/>
            </a:pPr>
            <a:endParaRPr lang="en-US" dirty="0">
              <a:solidFill>
                <a:srgbClr val="3B3838"/>
              </a:solidFill>
              <a:latin typeface="Ebrima" panose="02000000000000000000" pitchFamily="2" charset="0"/>
              <a:ea typeface="Ebrima" panose="02000000000000000000" pitchFamily="2" charset="0"/>
              <a:cs typeface="Ebrima" panose="02000000000000000000" pitchFamily="2" charset="0"/>
            </a:endParaRPr>
          </a:p>
          <a:p>
            <a:pPr marL="457200" indent="-457200">
              <a:lnSpc>
                <a:spcPct val="110000"/>
              </a:lnSpc>
              <a:spcAft>
                <a:spcPts val="1200"/>
              </a:spcAft>
              <a:buClr>
                <a:srgbClr val="09A4D2"/>
              </a:buClr>
              <a:buFont typeface="+mj-lt"/>
              <a:buAutoNum type="arabicPeriod"/>
            </a:pPr>
            <a:endParaRPr lang="en-US" dirty="0">
              <a:solidFill>
                <a:srgbClr val="3B3838"/>
              </a:solidFill>
              <a:latin typeface="Ebrima" panose="02000000000000000000" pitchFamily="2" charset="0"/>
              <a:ea typeface="Ebrima" panose="02000000000000000000" pitchFamily="2" charset="0"/>
              <a:cs typeface="Ebrima" panose="02000000000000000000" pitchFamily="2" charset="0"/>
            </a:endParaRPr>
          </a:p>
          <a:p>
            <a:pPr marL="457200" indent="-457200">
              <a:lnSpc>
                <a:spcPct val="110000"/>
              </a:lnSpc>
              <a:spcAft>
                <a:spcPts val="1200"/>
              </a:spcAft>
              <a:buClr>
                <a:srgbClr val="09A4D2"/>
              </a:buClr>
              <a:buFont typeface="+mj-lt"/>
              <a:buAutoNum type="arabicPeriod"/>
            </a:pPr>
            <a:endParaRPr lang="en-US" dirty="0">
              <a:solidFill>
                <a:srgbClr val="3B3838"/>
              </a:solidFill>
              <a:latin typeface="Ebrima" panose="02000000000000000000" pitchFamily="2" charset="0"/>
              <a:ea typeface="Ebrima" panose="02000000000000000000" pitchFamily="2" charset="0"/>
              <a:cs typeface="Ebrima" panose="02000000000000000000" pitchFamily="2" charset="0"/>
            </a:endParaRPr>
          </a:p>
          <a:p>
            <a:pPr marL="457200" indent="-457200">
              <a:lnSpc>
                <a:spcPct val="110000"/>
              </a:lnSpc>
              <a:spcAft>
                <a:spcPts val="1200"/>
              </a:spcAft>
              <a:buClr>
                <a:srgbClr val="09A4D2"/>
              </a:buClr>
              <a:buFont typeface="+mj-lt"/>
              <a:buAutoNum type="arabicPeriod"/>
            </a:pPr>
            <a:endParaRPr lang="en-US" dirty="0">
              <a:solidFill>
                <a:srgbClr val="3B3838"/>
              </a:solidFill>
              <a:latin typeface="Ebrima" panose="02000000000000000000" pitchFamily="2" charset="0"/>
              <a:ea typeface="Ebrima" panose="02000000000000000000" pitchFamily="2" charset="0"/>
              <a:cs typeface="Ebrima" panose="02000000000000000000" pitchFamily="2" charset="0"/>
            </a:endParaRPr>
          </a:p>
        </p:txBody>
      </p:sp>
      <p:pic>
        <p:nvPicPr>
          <p:cNvPr id="6" name="Picture 5">
            <a:extLst>
              <a:ext uri="{FF2B5EF4-FFF2-40B4-BE49-F238E27FC236}">
                <a16:creationId xmlns:a16="http://schemas.microsoft.com/office/drawing/2014/main" id="{AF1286B9-2B66-44BF-86E4-C1DA2FB66B7E}"/>
              </a:ext>
            </a:extLst>
          </p:cNvPr>
          <p:cNvPicPr>
            <a:picLocks noChangeAspect="1"/>
          </p:cNvPicPr>
          <p:nvPr/>
        </p:nvPicPr>
        <p:blipFill>
          <a:blip r:embed="rId2"/>
          <a:stretch>
            <a:fillRect/>
          </a:stretch>
        </p:blipFill>
        <p:spPr>
          <a:xfrm>
            <a:off x="590707" y="2015749"/>
            <a:ext cx="4475637" cy="3356728"/>
          </a:xfrm>
          <a:prstGeom prst="roundRect">
            <a:avLst/>
          </a:prstGeom>
          <a:ln>
            <a:solidFill>
              <a:srgbClr val="09A4D2"/>
            </a:solidFill>
          </a:ln>
        </p:spPr>
      </p:pic>
      <p:sp>
        <p:nvSpPr>
          <p:cNvPr id="7" name="TextBox 6">
            <a:extLst>
              <a:ext uri="{FF2B5EF4-FFF2-40B4-BE49-F238E27FC236}">
                <a16:creationId xmlns:a16="http://schemas.microsoft.com/office/drawing/2014/main" id="{ABE6D913-0E5F-45AA-85A5-19C3A24BE6FA}"/>
              </a:ext>
            </a:extLst>
          </p:cNvPr>
          <p:cNvSpPr txBox="1"/>
          <p:nvPr/>
        </p:nvSpPr>
        <p:spPr>
          <a:xfrm>
            <a:off x="590707" y="2716603"/>
            <a:ext cx="4475637" cy="400110"/>
          </a:xfrm>
          <a:prstGeom prst="rect">
            <a:avLst/>
          </a:prstGeom>
          <a:solidFill>
            <a:srgbClr val="668536"/>
          </a:solidFill>
          <a:ln>
            <a:noFill/>
          </a:ln>
        </p:spPr>
        <p:txBody>
          <a:bodyPr wrap="square" rtlCol="0">
            <a:spAutoFit/>
          </a:bodyPr>
          <a:lstStyle/>
          <a:p>
            <a:pPr algn="ctr"/>
            <a:r>
              <a:rPr lang="en-CA" sz="2000" dirty="0">
                <a:solidFill>
                  <a:schemeClr val="bg1"/>
                </a:solidFill>
              </a:rPr>
              <a:t>Forest Treatment</a:t>
            </a:r>
          </a:p>
        </p:txBody>
      </p:sp>
    </p:spTree>
    <p:extLst>
      <p:ext uri="{BB962C8B-B14F-4D97-AF65-F5344CB8AC3E}">
        <p14:creationId xmlns:p14="http://schemas.microsoft.com/office/powerpoint/2010/main" val="457564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7EB021-1E2B-4653-9D53-19111375B1E0}"/>
              </a:ext>
            </a:extLst>
          </p:cNvPr>
          <p:cNvSpPr>
            <a:spLocks noGrp="1"/>
          </p:cNvSpPr>
          <p:nvPr>
            <p:ph type="sldNum" sz="quarter" idx="12"/>
          </p:nvPr>
        </p:nvSpPr>
        <p:spPr/>
        <p:txBody>
          <a:bodyPr/>
          <a:lstStyle/>
          <a:p>
            <a:fld id="{915FD2DB-8ADA-B545-AFAB-533CE7EC3A77}" type="slidenum">
              <a:rPr lang="en-US" smtClean="0"/>
              <a:pPr/>
              <a:t>27</a:t>
            </a:fld>
            <a:endParaRPr lang="en-US"/>
          </a:p>
        </p:txBody>
      </p:sp>
      <p:sp>
        <p:nvSpPr>
          <p:cNvPr id="5" name="Title 4">
            <a:extLst>
              <a:ext uri="{FF2B5EF4-FFF2-40B4-BE49-F238E27FC236}">
                <a16:creationId xmlns:a16="http://schemas.microsoft.com/office/drawing/2014/main" id="{C5F7840C-25A6-4611-BD6D-842AA8AFD418}"/>
              </a:ext>
            </a:extLst>
          </p:cNvPr>
          <p:cNvSpPr>
            <a:spLocks noGrp="1"/>
          </p:cNvSpPr>
          <p:nvPr>
            <p:ph type="title"/>
          </p:nvPr>
        </p:nvSpPr>
        <p:spPr/>
        <p:txBody>
          <a:bodyPr>
            <a:normAutofit fontScale="90000"/>
          </a:bodyPr>
          <a:lstStyle/>
          <a:p>
            <a:pPr algn="ctr"/>
            <a:r>
              <a:rPr lang="en-CA" dirty="0">
                <a:latin typeface="Ebrima" panose="02000000000000000000" pitchFamily="2" charset="0"/>
                <a:ea typeface="Ebrima" panose="02000000000000000000" pitchFamily="2" charset="0"/>
                <a:cs typeface="Ebrima" panose="02000000000000000000" pitchFamily="2" charset="0"/>
              </a:rPr>
              <a:t>Planning: Experimental Connections</a:t>
            </a:r>
            <a:endParaRPr lang="en-CA" dirty="0"/>
          </a:p>
        </p:txBody>
      </p:sp>
      <p:sp>
        <p:nvSpPr>
          <p:cNvPr id="12" name="Content Placeholder 2">
            <a:extLst>
              <a:ext uri="{FF2B5EF4-FFF2-40B4-BE49-F238E27FC236}">
                <a16:creationId xmlns:a16="http://schemas.microsoft.com/office/drawing/2014/main" id="{DB130C31-CDE4-414F-94E8-3A46B1380935}"/>
              </a:ext>
            </a:extLst>
          </p:cNvPr>
          <p:cNvSpPr txBox="1">
            <a:spLocks/>
          </p:cNvSpPr>
          <p:nvPr/>
        </p:nvSpPr>
        <p:spPr>
          <a:xfrm>
            <a:off x="5151794" y="2716633"/>
            <a:ext cx="3600450" cy="265270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10000"/>
              </a:lnSpc>
              <a:spcAft>
                <a:spcPts val="1200"/>
              </a:spcAft>
              <a:buClr>
                <a:srgbClr val="09A4D2"/>
              </a:buClr>
              <a:buNone/>
            </a:pP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GVWSA Water Treatment</a:t>
            </a:r>
          </a:p>
          <a:p>
            <a:pPr lvl="1">
              <a:lnSpc>
                <a:spcPct val="150000"/>
              </a:lnSpc>
              <a:spcAft>
                <a:spcPts val="1200"/>
              </a:spcAft>
              <a:buClr>
                <a:srgbClr val="5B99CC"/>
              </a:buClr>
            </a:pPr>
            <a:r>
              <a:rPr lang="en-US" dirty="0">
                <a:solidFill>
                  <a:srgbClr val="3B3838"/>
                </a:solidFill>
                <a:latin typeface="Ebrima" panose="02000000000000000000" pitchFamily="2" charset="0"/>
                <a:ea typeface="Ebrima" panose="02000000000000000000" pitchFamily="2" charset="0"/>
                <a:cs typeface="Ebrima" panose="02000000000000000000" pitchFamily="2" charset="0"/>
              </a:rPr>
              <a:t>Is there someone in water treatment that I can talk with about treatment demands and challenges?</a:t>
            </a:r>
          </a:p>
          <a:p>
            <a:pPr lvl="1">
              <a:lnSpc>
                <a:spcPct val="110000"/>
              </a:lnSpc>
              <a:spcAft>
                <a:spcPts val="1200"/>
              </a:spcAft>
              <a:buClr>
                <a:srgbClr val="5B99CC"/>
              </a:buClr>
            </a:pPr>
            <a:endParaRPr lang="en-US" dirty="0">
              <a:solidFill>
                <a:srgbClr val="3B3838"/>
              </a:solidFill>
              <a:latin typeface="Ebrima" panose="02000000000000000000" pitchFamily="2" charset="0"/>
              <a:ea typeface="Ebrima" panose="02000000000000000000" pitchFamily="2" charset="0"/>
              <a:cs typeface="Ebrima" panose="02000000000000000000" pitchFamily="2" charset="0"/>
            </a:endParaRPr>
          </a:p>
          <a:p>
            <a:pPr marL="457200" indent="-457200">
              <a:lnSpc>
                <a:spcPct val="110000"/>
              </a:lnSpc>
              <a:spcAft>
                <a:spcPts val="1200"/>
              </a:spcAft>
              <a:buClr>
                <a:srgbClr val="09A4D2"/>
              </a:buClr>
              <a:buFont typeface="+mj-lt"/>
              <a:buAutoNum type="arabicPeriod" startAt="2"/>
            </a:pPr>
            <a:endParaRPr lang="en-US" dirty="0">
              <a:solidFill>
                <a:srgbClr val="3B3838"/>
              </a:solidFill>
              <a:latin typeface="Ebrima" panose="02000000000000000000" pitchFamily="2" charset="0"/>
              <a:ea typeface="Ebrima" panose="02000000000000000000" pitchFamily="2" charset="0"/>
              <a:cs typeface="Ebrima" panose="02000000000000000000" pitchFamily="2" charset="0"/>
            </a:endParaRPr>
          </a:p>
          <a:p>
            <a:pPr marL="457200" indent="-457200">
              <a:lnSpc>
                <a:spcPct val="110000"/>
              </a:lnSpc>
              <a:spcAft>
                <a:spcPts val="1200"/>
              </a:spcAft>
              <a:buClr>
                <a:srgbClr val="09A4D2"/>
              </a:buClr>
              <a:buFont typeface="+mj-lt"/>
              <a:buAutoNum type="arabicPeriod" startAt="2"/>
            </a:pPr>
            <a:endParaRPr lang="en-US" dirty="0">
              <a:solidFill>
                <a:srgbClr val="3B3838"/>
              </a:solidFill>
              <a:latin typeface="Ebrima" panose="02000000000000000000" pitchFamily="2" charset="0"/>
              <a:ea typeface="Ebrima" panose="02000000000000000000" pitchFamily="2" charset="0"/>
              <a:cs typeface="Ebrima" panose="02000000000000000000" pitchFamily="2" charset="0"/>
            </a:endParaRPr>
          </a:p>
        </p:txBody>
      </p:sp>
      <p:pic>
        <p:nvPicPr>
          <p:cNvPr id="6" name="Picture 5">
            <a:extLst>
              <a:ext uri="{FF2B5EF4-FFF2-40B4-BE49-F238E27FC236}">
                <a16:creationId xmlns:a16="http://schemas.microsoft.com/office/drawing/2014/main" id="{AF1286B9-2B66-44BF-86E4-C1DA2FB66B7E}"/>
              </a:ext>
            </a:extLst>
          </p:cNvPr>
          <p:cNvPicPr>
            <a:picLocks noChangeAspect="1"/>
          </p:cNvPicPr>
          <p:nvPr/>
        </p:nvPicPr>
        <p:blipFill rotWithShape="1">
          <a:blip r:embed="rId2"/>
          <a:srcRect l="7360" t="9525" r="2165"/>
          <a:stretch/>
        </p:blipFill>
        <p:spPr>
          <a:xfrm>
            <a:off x="590432" y="2014138"/>
            <a:ext cx="4473601" cy="3355200"/>
          </a:xfrm>
          <a:prstGeom prst="roundRect">
            <a:avLst/>
          </a:prstGeom>
          <a:ln>
            <a:solidFill>
              <a:srgbClr val="09A4D2"/>
            </a:solidFill>
          </a:ln>
        </p:spPr>
      </p:pic>
      <p:sp>
        <p:nvSpPr>
          <p:cNvPr id="7" name="TextBox 6">
            <a:extLst>
              <a:ext uri="{FF2B5EF4-FFF2-40B4-BE49-F238E27FC236}">
                <a16:creationId xmlns:a16="http://schemas.microsoft.com/office/drawing/2014/main" id="{ABE6D913-0E5F-45AA-85A5-19C3A24BE6FA}"/>
              </a:ext>
            </a:extLst>
          </p:cNvPr>
          <p:cNvSpPr txBox="1"/>
          <p:nvPr/>
        </p:nvSpPr>
        <p:spPr>
          <a:xfrm>
            <a:off x="590432" y="2716633"/>
            <a:ext cx="4475637" cy="400110"/>
          </a:xfrm>
          <a:prstGeom prst="rect">
            <a:avLst/>
          </a:prstGeom>
          <a:solidFill>
            <a:srgbClr val="5B99CC"/>
          </a:solidFill>
          <a:ln>
            <a:noFill/>
          </a:ln>
        </p:spPr>
        <p:txBody>
          <a:bodyPr wrap="square" rtlCol="0">
            <a:spAutoFit/>
          </a:bodyPr>
          <a:lstStyle/>
          <a:p>
            <a:pPr algn="ctr"/>
            <a:r>
              <a:rPr lang="en-CA" sz="2000" dirty="0">
                <a:solidFill>
                  <a:schemeClr val="bg1"/>
                </a:solidFill>
              </a:rPr>
              <a:t>Drinking Water Treatment</a:t>
            </a:r>
          </a:p>
        </p:txBody>
      </p:sp>
    </p:spTree>
    <p:extLst>
      <p:ext uri="{BB962C8B-B14F-4D97-AF65-F5344CB8AC3E}">
        <p14:creationId xmlns:p14="http://schemas.microsoft.com/office/powerpoint/2010/main" val="2767825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7BC3-B838-D345-8613-6106763F68BE}"/>
              </a:ext>
            </a:extLst>
          </p:cNvPr>
          <p:cNvSpPr>
            <a:spLocks noGrp="1"/>
          </p:cNvSpPr>
          <p:nvPr>
            <p:ph type="title"/>
          </p:nvPr>
        </p:nvSpPr>
        <p:spPr/>
        <p:txBody>
          <a:bodyPr>
            <a:normAutofit/>
          </a:bodyPr>
          <a:lstStyle/>
          <a:p>
            <a:br>
              <a:rPr lang="en-US" sz="3200" dirty="0">
                <a:latin typeface="Ebrima" panose="02000000000000000000" pitchFamily="2" charset="0"/>
                <a:ea typeface="Ebrima" panose="02000000000000000000" pitchFamily="2" charset="0"/>
                <a:cs typeface="Ebrima" panose="02000000000000000000" pitchFamily="2" charset="0"/>
              </a:rPr>
            </a:br>
            <a:r>
              <a:rPr lang="en-US" sz="3200" dirty="0">
                <a:latin typeface="Ebrima" panose="02000000000000000000" pitchFamily="2" charset="0"/>
                <a:ea typeface="Ebrima" panose="02000000000000000000" pitchFamily="2" charset="0"/>
                <a:cs typeface="Ebrima" panose="02000000000000000000" pitchFamily="2" charset="0"/>
              </a:rPr>
              <a:t>Thank you!</a:t>
            </a:r>
            <a:br>
              <a:rPr lang="en-US" sz="3200" dirty="0">
                <a:latin typeface="Ebrima" panose="02000000000000000000" pitchFamily="2" charset="0"/>
                <a:ea typeface="Ebrima" panose="02000000000000000000" pitchFamily="2" charset="0"/>
                <a:cs typeface="Ebrima" panose="02000000000000000000" pitchFamily="2" charset="0"/>
              </a:rPr>
            </a:br>
            <a:br>
              <a:rPr lang="en-US" sz="2800" dirty="0">
                <a:latin typeface="Ebrima" panose="02000000000000000000" pitchFamily="2" charset="0"/>
                <a:ea typeface="Ebrima" panose="02000000000000000000" pitchFamily="2" charset="0"/>
                <a:cs typeface="Ebrima" panose="02000000000000000000" pitchFamily="2" charset="0"/>
              </a:rPr>
            </a:br>
            <a:r>
              <a:rPr lang="en-US" sz="2800" dirty="0">
                <a:latin typeface="Ebrima" panose="02000000000000000000" pitchFamily="2" charset="0"/>
                <a:ea typeface="Ebrima" panose="02000000000000000000" pitchFamily="2" charset="0"/>
                <a:cs typeface="Ebrima" panose="02000000000000000000" pitchFamily="2" charset="0"/>
              </a:rPr>
              <a:t>hjmcsorley@gmail.com</a:t>
            </a:r>
            <a:br>
              <a:rPr lang="en-US" sz="2800" dirty="0">
                <a:latin typeface="Ebrima" panose="02000000000000000000" pitchFamily="2" charset="0"/>
                <a:ea typeface="Ebrima" panose="02000000000000000000" pitchFamily="2" charset="0"/>
                <a:cs typeface="Ebrima" panose="02000000000000000000" pitchFamily="2" charset="0"/>
              </a:rPr>
            </a:br>
            <a:br>
              <a:rPr lang="en-US" sz="2800" dirty="0">
                <a:latin typeface="Ebrima" panose="02000000000000000000" pitchFamily="2" charset="0"/>
                <a:ea typeface="Ebrima" panose="02000000000000000000" pitchFamily="2" charset="0"/>
                <a:cs typeface="Ebrima" panose="02000000000000000000" pitchFamily="2" charset="0"/>
              </a:rPr>
            </a:br>
            <a:r>
              <a:rPr lang="en-US" sz="2800" dirty="0">
                <a:latin typeface="Ebrima" panose="02000000000000000000" pitchFamily="2" charset="0"/>
                <a:ea typeface="Ebrima" panose="02000000000000000000" pitchFamily="2" charset="0"/>
                <a:cs typeface="Ebrima" panose="02000000000000000000" pitchFamily="2" charset="0"/>
              </a:rPr>
              <a:t>1-250-755-6062</a:t>
            </a:r>
          </a:p>
        </p:txBody>
      </p:sp>
    </p:spTree>
    <p:extLst>
      <p:ext uri="{BB962C8B-B14F-4D97-AF65-F5344CB8AC3E}">
        <p14:creationId xmlns:p14="http://schemas.microsoft.com/office/powerpoint/2010/main" val="2836673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ADCA-F78F-B84E-BEF2-51CCE649551A}"/>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ABBDE77-13A9-FA48-BAE1-3952352021CB}"/>
              </a:ext>
            </a:extLst>
          </p:cNvPr>
          <p:cNvSpPr>
            <a:spLocks noGrp="1"/>
          </p:cNvSpPr>
          <p:nvPr>
            <p:ph type="sldNum" sz="quarter" idx="12"/>
          </p:nvPr>
        </p:nvSpPr>
        <p:spPr/>
        <p:txBody>
          <a:bodyPr/>
          <a:lstStyle/>
          <a:p>
            <a:fld id="{915FD2DB-8ADA-B545-AFAB-533CE7EC3A77}" type="slidenum">
              <a:rPr lang="en-US" smtClean="0"/>
              <a:t>29</a:t>
            </a:fld>
            <a:endParaRPr lang="en-US"/>
          </a:p>
        </p:txBody>
      </p:sp>
    </p:spTree>
    <p:extLst>
      <p:ext uri="{BB962C8B-B14F-4D97-AF65-F5344CB8AC3E}">
        <p14:creationId xmlns:p14="http://schemas.microsoft.com/office/powerpoint/2010/main" val="274901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5C8413-213E-4137-AF7C-70F4F249F598}"/>
              </a:ext>
            </a:extLst>
          </p:cNvPr>
          <p:cNvSpPr>
            <a:spLocks noGrp="1"/>
          </p:cNvSpPr>
          <p:nvPr>
            <p:ph sz="half" idx="1"/>
          </p:nvPr>
        </p:nvSpPr>
        <p:spPr>
          <a:xfrm>
            <a:off x="233917" y="1996581"/>
            <a:ext cx="3094074" cy="3978516"/>
          </a:xfrm>
        </p:spPr>
        <p:txBody>
          <a:bodyPr>
            <a:normAutofit/>
          </a:bodyPr>
          <a:lstStyle/>
          <a:p>
            <a:pPr>
              <a:spcAft>
                <a:spcPts val="1200"/>
              </a:spcAft>
              <a:buClr>
                <a:srgbClr val="09A4D2"/>
              </a:buClr>
            </a:pPr>
            <a:r>
              <a:rPr lang="en-US" sz="2000" b="1" dirty="0">
                <a:solidFill>
                  <a:srgbClr val="3B3838"/>
                </a:solidFill>
                <a:latin typeface="Ebrima" panose="02000000000000000000" pitchFamily="2" charset="0"/>
                <a:ea typeface="Ebrima" panose="02000000000000000000" pitchFamily="2" charset="0"/>
                <a:cs typeface="Ebrima" panose="02000000000000000000" pitchFamily="2" charset="0"/>
              </a:rPr>
              <a:t>Gain insights </a:t>
            </a: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about drinking source water treatability as it relates to forest management</a:t>
            </a:r>
          </a:p>
          <a:p>
            <a:pPr>
              <a:spcAft>
                <a:spcPts val="1200"/>
              </a:spcAft>
              <a:buClr>
                <a:srgbClr val="09A4D2"/>
              </a:buClr>
            </a:pPr>
            <a:r>
              <a:rPr lang="en-US" sz="2000" b="1" dirty="0">
                <a:solidFill>
                  <a:srgbClr val="3B3838"/>
                </a:solidFill>
                <a:latin typeface="Ebrima" panose="02000000000000000000" pitchFamily="2" charset="0"/>
                <a:ea typeface="Ebrima" panose="02000000000000000000" pitchFamily="2" charset="0"/>
                <a:cs typeface="Ebrima" panose="02000000000000000000" pitchFamily="2" charset="0"/>
              </a:rPr>
              <a:t>Evaluate</a:t>
            </a: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 aspects of forest management impacts on DOC fluxes, DOM composition and turbidity</a:t>
            </a:r>
          </a:p>
          <a:p>
            <a:pPr>
              <a:spcAft>
                <a:spcPts val="1200"/>
              </a:spcAft>
              <a:buClr>
                <a:srgbClr val="09A4D2"/>
              </a:buClr>
            </a:pPr>
            <a:r>
              <a:rPr lang="en-US" sz="2000" b="1" dirty="0">
                <a:solidFill>
                  <a:srgbClr val="3B3838"/>
                </a:solidFill>
                <a:latin typeface="Ebrima" panose="02000000000000000000" pitchFamily="2" charset="0"/>
                <a:ea typeface="Ebrima" panose="02000000000000000000" pitchFamily="2" charset="0"/>
                <a:cs typeface="Ebrima" panose="02000000000000000000" pitchFamily="2" charset="0"/>
              </a:rPr>
              <a:t>Inform</a:t>
            </a:r>
            <a:r>
              <a:rPr lang="en-US" sz="2000" dirty="0">
                <a:solidFill>
                  <a:srgbClr val="3B3838"/>
                </a:solidFill>
                <a:latin typeface="Ebrima" panose="02000000000000000000" pitchFamily="2" charset="0"/>
                <a:ea typeface="Ebrima" panose="02000000000000000000" pitchFamily="2" charset="0"/>
                <a:cs typeface="Ebrima" panose="02000000000000000000" pitchFamily="2" charset="0"/>
              </a:rPr>
              <a:t> a range of treatability scenarios and implications</a:t>
            </a:r>
          </a:p>
        </p:txBody>
      </p:sp>
      <p:sp>
        <p:nvSpPr>
          <p:cNvPr id="4" name="Slide Number Placeholder 3">
            <a:extLst>
              <a:ext uri="{FF2B5EF4-FFF2-40B4-BE49-F238E27FC236}">
                <a16:creationId xmlns:a16="http://schemas.microsoft.com/office/drawing/2014/main" id="{48F107F8-D2E9-4578-BEFD-019CC2132083}"/>
              </a:ext>
            </a:extLst>
          </p:cNvPr>
          <p:cNvSpPr>
            <a:spLocks noGrp="1"/>
          </p:cNvSpPr>
          <p:nvPr>
            <p:ph type="sldNum" sz="quarter" idx="12"/>
          </p:nvPr>
        </p:nvSpPr>
        <p:spPr/>
        <p:txBody>
          <a:bodyPr/>
          <a:lstStyle/>
          <a:p>
            <a:fld id="{915FD2DB-8ADA-B545-AFAB-533CE7EC3A77}" type="slidenum">
              <a:rPr lang="en-US" smtClean="0"/>
              <a:pPr/>
              <a:t>3</a:t>
            </a:fld>
            <a:endParaRPr lang="en-US"/>
          </a:p>
        </p:txBody>
      </p:sp>
      <p:sp>
        <p:nvSpPr>
          <p:cNvPr id="5" name="Title 4">
            <a:extLst>
              <a:ext uri="{FF2B5EF4-FFF2-40B4-BE49-F238E27FC236}">
                <a16:creationId xmlns:a16="http://schemas.microsoft.com/office/drawing/2014/main" id="{725C160F-E5A7-4B2F-8887-78CE4AC8BF2B}"/>
              </a:ext>
            </a:extLst>
          </p:cNvPr>
          <p:cNvSpPr>
            <a:spLocks noGrp="1"/>
          </p:cNvSpPr>
          <p:nvPr>
            <p:ph type="title"/>
          </p:nvPr>
        </p:nvSpPr>
        <p:spPr/>
        <p:txBody>
          <a:bodyPr>
            <a:norm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Background: </a:t>
            </a:r>
            <a:r>
              <a:rPr lang="en-CA" i="1" dirty="0">
                <a:latin typeface="Ebrima" panose="02000000000000000000" pitchFamily="2" charset="0"/>
                <a:ea typeface="Ebrima" panose="02000000000000000000" pitchFamily="2" charset="0"/>
                <a:cs typeface="Ebrima" panose="02000000000000000000" pitchFamily="2" charset="0"/>
              </a:rPr>
              <a:t>for</a:t>
            </a:r>
            <a:r>
              <a:rPr lang="en-CA" sz="2400" i="1" dirty="0">
                <a:latin typeface="Ebrima" panose="02000000000000000000" pitchFamily="2" charset="0"/>
                <a:ea typeface="Ebrima" panose="02000000000000000000" pitchFamily="2" charset="0"/>
                <a:cs typeface="Ebrima" panose="02000000000000000000" pitchFamily="2" charset="0"/>
              </a:rPr>
              <a:t> </a:t>
            </a:r>
            <a:r>
              <a:rPr lang="en-CA" dirty="0">
                <a:latin typeface="Ebrima" panose="02000000000000000000" pitchFamily="2" charset="0"/>
                <a:ea typeface="Ebrima" panose="02000000000000000000" pitchFamily="2" charset="0"/>
                <a:cs typeface="Ebrima" panose="02000000000000000000" pitchFamily="2" charset="0"/>
              </a:rPr>
              <a:t>Water Network</a:t>
            </a:r>
            <a:endParaRPr lang="en-CA" i="1" dirty="0"/>
          </a:p>
        </p:txBody>
      </p:sp>
      <p:grpSp>
        <p:nvGrpSpPr>
          <p:cNvPr id="28" name="Group 27">
            <a:extLst>
              <a:ext uri="{FF2B5EF4-FFF2-40B4-BE49-F238E27FC236}">
                <a16:creationId xmlns:a16="http://schemas.microsoft.com/office/drawing/2014/main" id="{6DE9C056-6531-4F79-9198-8704D11619FD}"/>
              </a:ext>
            </a:extLst>
          </p:cNvPr>
          <p:cNvGrpSpPr/>
          <p:nvPr/>
        </p:nvGrpSpPr>
        <p:grpSpPr>
          <a:xfrm>
            <a:off x="2907323" y="1736594"/>
            <a:ext cx="6096000" cy="4316047"/>
            <a:chOff x="3264191" y="1905270"/>
            <a:chExt cx="6096000" cy="4316047"/>
          </a:xfrm>
        </p:grpSpPr>
        <p:graphicFrame>
          <p:nvGraphicFramePr>
            <p:cNvPr id="3" name="Diagram 2">
              <a:extLst>
                <a:ext uri="{FF2B5EF4-FFF2-40B4-BE49-F238E27FC236}">
                  <a16:creationId xmlns:a16="http://schemas.microsoft.com/office/drawing/2014/main" id="{95D6213B-86F2-4933-A006-780341E14065}"/>
                </a:ext>
              </a:extLst>
            </p:cNvPr>
            <p:cNvGraphicFramePr/>
            <p:nvPr>
              <p:extLst>
                <p:ext uri="{D42A27DB-BD31-4B8C-83A1-F6EECF244321}">
                  <p14:modId xmlns:p14="http://schemas.microsoft.com/office/powerpoint/2010/main" val="993626204"/>
                </p:ext>
              </p:extLst>
            </p:nvPr>
          </p:nvGraphicFramePr>
          <p:xfrm>
            <a:off x="3264191" y="190527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a:extLst>
                <a:ext uri="{FF2B5EF4-FFF2-40B4-BE49-F238E27FC236}">
                  <a16:creationId xmlns:a16="http://schemas.microsoft.com/office/drawing/2014/main" id="{9CDA48B0-BA5A-4474-978C-929172E6AE53}"/>
                </a:ext>
              </a:extLst>
            </p:cNvPr>
            <p:cNvSpPr txBox="1"/>
            <p:nvPr/>
          </p:nvSpPr>
          <p:spPr>
            <a:xfrm>
              <a:off x="6676271" y="1905270"/>
              <a:ext cx="2683920" cy="1323439"/>
            </a:xfrm>
            <a:prstGeom prst="rect">
              <a:avLst/>
            </a:prstGeom>
            <a:noFill/>
          </p:spPr>
          <p:txBody>
            <a:bodyPr wrap="square" rtlCol="0">
              <a:spAutoFit/>
            </a:bodyPr>
            <a:lstStyle/>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Protection</a:t>
              </a:r>
            </a:p>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Regeneration</a:t>
              </a:r>
            </a:p>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Pre-emptive risk reduction</a:t>
              </a:r>
            </a:p>
          </p:txBody>
        </p:sp>
        <p:sp>
          <p:nvSpPr>
            <p:cNvPr id="24" name="TextBox 23">
              <a:extLst>
                <a:ext uri="{FF2B5EF4-FFF2-40B4-BE49-F238E27FC236}">
                  <a16:creationId xmlns:a16="http://schemas.microsoft.com/office/drawing/2014/main" id="{726A7C86-6BC1-4C5B-97B8-43C4444744C2}"/>
                </a:ext>
              </a:extLst>
            </p:cNvPr>
            <p:cNvSpPr txBox="1"/>
            <p:nvPr/>
          </p:nvSpPr>
          <p:spPr>
            <a:xfrm>
              <a:off x="6676271" y="4897878"/>
              <a:ext cx="2683919" cy="1323439"/>
            </a:xfrm>
            <a:prstGeom prst="rect">
              <a:avLst/>
            </a:prstGeom>
            <a:noFill/>
          </p:spPr>
          <p:txBody>
            <a:bodyPr wrap="square" rtlCol="0">
              <a:spAutoFit/>
            </a:bodyPr>
            <a:lstStyle/>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Chlorinated DBP-FP</a:t>
              </a:r>
            </a:p>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Impediments to effective treatment  &amp; disinfection</a:t>
              </a:r>
            </a:p>
          </p:txBody>
        </p:sp>
        <p:sp>
          <p:nvSpPr>
            <p:cNvPr id="25" name="TextBox 24">
              <a:extLst>
                <a:ext uri="{FF2B5EF4-FFF2-40B4-BE49-F238E27FC236}">
                  <a16:creationId xmlns:a16="http://schemas.microsoft.com/office/drawing/2014/main" id="{1D219975-6BC5-44D7-89FC-1F38A198E4C5}"/>
                </a:ext>
              </a:extLst>
            </p:cNvPr>
            <p:cNvSpPr txBox="1"/>
            <p:nvPr/>
          </p:nvSpPr>
          <p:spPr>
            <a:xfrm>
              <a:off x="7094487" y="3213793"/>
              <a:ext cx="2265704" cy="1631216"/>
            </a:xfrm>
            <a:prstGeom prst="rect">
              <a:avLst/>
            </a:prstGeom>
            <a:noFill/>
          </p:spPr>
          <p:txBody>
            <a:bodyPr wrap="square" rtlCol="0">
              <a:spAutoFit/>
            </a:bodyPr>
            <a:lstStyle/>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NOM</a:t>
              </a:r>
            </a:p>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Turbidity</a:t>
              </a:r>
            </a:p>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Nutrients</a:t>
              </a:r>
            </a:p>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Contaminants</a:t>
              </a:r>
            </a:p>
            <a:p>
              <a:pPr marL="285750" indent="-285750">
                <a:buClr>
                  <a:srgbClr val="5B99CC"/>
                </a:buClr>
                <a:buFont typeface="Arial" panose="020B0604020202020204" pitchFamily="34" charset="0"/>
                <a:buChar cha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Algae</a:t>
              </a:r>
            </a:p>
          </p:txBody>
        </p:sp>
        <p:sp>
          <p:nvSpPr>
            <p:cNvPr id="26" name="TextBox 25">
              <a:extLst>
                <a:ext uri="{FF2B5EF4-FFF2-40B4-BE49-F238E27FC236}">
                  <a16:creationId xmlns:a16="http://schemas.microsoft.com/office/drawing/2014/main" id="{A03D683E-ACEE-48BC-B619-631E0CCD4669}"/>
                </a:ext>
              </a:extLst>
            </p:cNvPr>
            <p:cNvSpPr txBox="1"/>
            <p:nvPr/>
          </p:nvSpPr>
          <p:spPr>
            <a:xfrm>
              <a:off x="5510234" y="5183319"/>
              <a:ext cx="1390289" cy="369332"/>
            </a:xfrm>
            <a:prstGeom prst="rect">
              <a:avLst/>
            </a:prstGeom>
            <a:noFill/>
          </p:spPr>
          <p:txBody>
            <a:bodyPr wrap="square" rtlCol="0">
              <a:spAutoFit/>
            </a:bodyPr>
            <a:lstStyle/>
            <a:p>
              <a:pPr>
                <a:buClr>
                  <a:srgbClr val="5B99CC"/>
                </a:buClr>
              </a:pPr>
              <a:r>
                <a:rPr lang="en-CA" dirty="0">
                  <a:solidFill>
                    <a:schemeClr val="bg1"/>
                  </a:solidFill>
                  <a:latin typeface="Ebrima" panose="02000000000000000000" pitchFamily="2" charset="0"/>
                  <a:ea typeface="Ebrima" panose="02000000000000000000" pitchFamily="2" charset="0"/>
                  <a:cs typeface="Ebrima" panose="02000000000000000000" pitchFamily="2" charset="0"/>
                </a:rPr>
                <a:t>Treatability</a:t>
              </a:r>
            </a:p>
          </p:txBody>
        </p:sp>
      </p:grpSp>
    </p:spTree>
    <p:extLst>
      <p:ext uri="{BB962C8B-B14F-4D97-AF65-F5344CB8AC3E}">
        <p14:creationId xmlns:p14="http://schemas.microsoft.com/office/powerpoint/2010/main" val="2992343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A28B10-213E-4370-9D5A-A49CC6C2981D}"/>
              </a:ext>
            </a:extLst>
          </p:cNvPr>
          <p:cNvSpPr>
            <a:spLocks noGrp="1"/>
          </p:cNvSpPr>
          <p:nvPr>
            <p:ph type="sldNum" sz="quarter" idx="12"/>
          </p:nvPr>
        </p:nvSpPr>
        <p:spPr/>
        <p:txBody>
          <a:bodyPr/>
          <a:lstStyle/>
          <a:p>
            <a:fld id="{915FD2DB-8ADA-B545-AFAB-533CE7EC3A77}" type="slidenum">
              <a:rPr lang="en-US" smtClean="0"/>
              <a:pPr/>
              <a:t>30</a:t>
            </a:fld>
            <a:endParaRPr lang="en-US"/>
          </a:p>
        </p:txBody>
      </p:sp>
      <p:sp>
        <p:nvSpPr>
          <p:cNvPr id="3" name="Title 2">
            <a:extLst>
              <a:ext uri="{FF2B5EF4-FFF2-40B4-BE49-F238E27FC236}">
                <a16:creationId xmlns:a16="http://schemas.microsoft.com/office/drawing/2014/main" id="{7FE7448A-963B-49D9-8643-2E262172C4B2}"/>
              </a:ext>
            </a:extLst>
          </p:cNvPr>
          <p:cNvSpPr>
            <a:spLocks noGrp="1"/>
          </p:cNvSpPr>
          <p:nvPr>
            <p:ph type="title"/>
          </p:nvPr>
        </p:nvSpPr>
        <p:spPr/>
        <p:txBody>
          <a:bodyPr>
            <a:norm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Extended Method: Rack Sampling</a:t>
            </a:r>
          </a:p>
        </p:txBody>
      </p:sp>
      <p:sp>
        <p:nvSpPr>
          <p:cNvPr id="8" name="TextBox 7">
            <a:extLst>
              <a:ext uri="{FF2B5EF4-FFF2-40B4-BE49-F238E27FC236}">
                <a16:creationId xmlns:a16="http://schemas.microsoft.com/office/drawing/2014/main" id="{0D29ACEA-E001-4599-B687-AA45550073F4}"/>
              </a:ext>
            </a:extLst>
          </p:cNvPr>
          <p:cNvSpPr txBox="1"/>
          <p:nvPr/>
        </p:nvSpPr>
        <p:spPr>
          <a:xfrm>
            <a:off x="1368520" y="1439332"/>
            <a:ext cx="5302080" cy="4708981"/>
          </a:xfrm>
          <a:prstGeom prst="rect">
            <a:avLst/>
          </a:prstGeom>
          <a:noFill/>
        </p:spPr>
        <p:txBody>
          <a:bodyPr wrap="square" rtlCol="0">
            <a:spAutoFit/>
          </a:bodyPr>
          <a:lstStyle/>
          <a:p>
            <a:pPr marL="285750" indent="-285750">
              <a:spcAft>
                <a:spcPts val="1200"/>
              </a:spcAft>
              <a:buClr>
                <a:srgbClr val="5B99CC"/>
              </a:buClr>
              <a:buFont typeface="Arial" panose="020B0604020202020204" pitchFamily="34" charset="0"/>
              <a:buChar char="•"/>
            </a:pPr>
            <a:r>
              <a:rPr lang="en-CA" sz="2000" dirty="0">
                <a:solidFill>
                  <a:srgbClr val="3B3838"/>
                </a:solidFill>
              </a:rPr>
              <a:t>Central stilling well contains water level logger</a:t>
            </a:r>
          </a:p>
          <a:p>
            <a:pPr marL="285750" indent="-285750">
              <a:spcAft>
                <a:spcPts val="1200"/>
              </a:spcAft>
              <a:buClr>
                <a:srgbClr val="5B99CC"/>
              </a:buClr>
              <a:buFont typeface="Arial" panose="020B0604020202020204" pitchFamily="34" charset="0"/>
              <a:buChar char="•"/>
            </a:pPr>
            <a:r>
              <a:rPr lang="en-CA" sz="2000" dirty="0">
                <a:solidFill>
                  <a:srgbClr val="3B3838"/>
                </a:solidFill>
              </a:rPr>
              <a:t>Each sample bottle has a siphon lid</a:t>
            </a:r>
          </a:p>
          <a:p>
            <a:pPr marL="742950" lvl="1" indent="-285750">
              <a:spcAft>
                <a:spcPts val="1200"/>
              </a:spcAft>
              <a:buClr>
                <a:srgbClr val="5B99CC"/>
              </a:buClr>
              <a:buFont typeface="Arial" panose="020B0604020202020204" pitchFamily="34" charset="0"/>
              <a:buChar char="•"/>
            </a:pPr>
            <a:r>
              <a:rPr lang="en-CA" sz="2000" dirty="0">
                <a:solidFill>
                  <a:srgbClr val="3B3838"/>
                </a:solidFill>
              </a:rPr>
              <a:t>Based on USGS single stage sediment sampler design (US U-59, 1961)</a:t>
            </a:r>
          </a:p>
          <a:p>
            <a:pPr marL="285750" indent="-285750">
              <a:spcAft>
                <a:spcPts val="1200"/>
              </a:spcAft>
              <a:buClr>
                <a:srgbClr val="5B99CC"/>
              </a:buClr>
              <a:buFont typeface="Arial" panose="020B0604020202020204" pitchFamily="34" charset="0"/>
              <a:buChar char="•"/>
            </a:pPr>
            <a:r>
              <a:rPr lang="en-CA" sz="2000" dirty="0">
                <a:solidFill>
                  <a:srgbClr val="3B3838"/>
                </a:solidFill>
              </a:rPr>
              <a:t>Sampling bottles can be placed at any height, generally staggered at 10-15 cm intervals</a:t>
            </a:r>
          </a:p>
          <a:p>
            <a:pPr marL="742950" lvl="1" indent="-285750">
              <a:spcAft>
                <a:spcPts val="1200"/>
              </a:spcAft>
              <a:buClr>
                <a:srgbClr val="5B99CC"/>
              </a:buClr>
              <a:buFont typeface="Arial" panose="020B0604020202020204" pitchFamily="34" charset="0"/>
              <a:buChar char="•"/>
            </a:pPr>
            <a:r>
              <a:rPr lang="en-CA" sz="2000" dirty="0">
                <a:solidFill>
                  <a:srgbClr val="3B3838"/>
                </a:solidFill>
              </a:rPr>
              <a:t>Each inlet crown is referenced to a external measurement on the stilling well</a:t>
            </a:r>
          </a:p>
          <a:p>
            <a:pPr marL="742950" lvl="1" indent="-285750">
              <a:spcAft>
                <a:spcPts val="1200"/>
              </a:spcAft>
              <a:buClr>
                <a:srgbClr val="5B99CC"/>
              </a:buClr>
              <a:buFont typeface="Arial" panose="020B0604020202020204" pitchFamily="34" charset="0"/>
              <a:buChar char="•"/>
            </a:pPr>
            <a:r>
              <a:rPr lang="en-CA" sz="2000" dirty="0">
                <a:solidFill>
                  <a:srgbClr val="3B3838"/>
                </a:solidFill>
              </a:rPr>
              <a:t>Bottle heights are referenced to recorded stage </a:t>
            </a:r>
          </a:p>
          <a:p>
            <a:pPr marL="742950" lvl="1" indent="-285750">
              <a:spcAft>
                <a:spcPts val="1200"/>
              </a:spcAft>
              <a:buClr>
                <a:srgbClr val="5B99CC"/>
              </a:buClr>
              <a:buFont typeface="Arial" panose="020B0604020202020204" pitchFamily="34" charset="0"/>
              <a:buChar char="•"/>
            </a:pPr>
            <a:r>
              <a:rPr lang="en-CA" sz="2000" dirty="0">
                <a:solidFill>
                  <a:srgbClr val="3B3838"/>
                </a:solidFill>
              </a:rPr>
              <a:t>corresponding date-time of sample collection is retrieved</a:t>
            </a:r>
          </a:p>
        </p:txBody>
      </p:sp>
      <p:pic>
        <p:nvPicPr>
          <p:cNvPr id="27" name="Picture 26">
            <a:extLst>
              <a:ext uri="{FF2B5EF4-FFF2-40B4-BE49-F238E27FC236}">
                <a16:creationId xmlns:a16="http://schemas.microsoft.com/office/drawing/2014/main" id="{BA2C889E-B99C-489C-B035-84C0E08C109E}"/>
              </a:ext>
            </a:extLst>
          </p:cNvPr>
          <p:cNvPicPr>
            <a:picLocks noChangeAspect="1"/>
          </p:cNvPicPr>
          <p:nvPr/>
        </p:nvPicPr>
        <p:blipFill rotWithShape="1">
          <a:blip r:embed="rId2"/>
          <a:srcRect l="26156" t="22116" b="55888"/>
          <a:stretch/>
        </p:blipFill>
        <p:spPr>
          <a:xfrm rot="5400000">
            <a:off x="-2218491" y="3371487"/>
            <a:ext cx="5713331" cy="1276350"/>
          </a:xfrm>
          <a:prstGeom prst="rect">
            <a:avLst/>
          </a:prstGeom>
        </p:spPr>
      </p:pic>
      <p:grpSp>
        <p:nvGrpSpPr>
          <p:cNvPr id="6" name="Group 5">
            <a:extLst>
              <a:ext uri="{FF2B5EF4-FFF2-40B4-BE49-F238E27FC236}">
                <a16:creationId xmlns:a16="http://schemas.microsoft.com/office/drawing/2014/main" id="{C0CEA235-B075-492C-8EBE-536B9B437440}"/>
              </a:ext>
            </a:extLst>
          </p:cNvPr>
          <p:cNvGrpSpPr/>
          <p:nvPr/>
        </p:nvGrpSpPr>
        <p:grpSpPr>
          <a:xfrm>
            <a:off x="7060285" y="1698212"/>
            <a:ext cx="1916125" cy="4036019"/>
            <a:chOff x="9301846" y="385671"/>
            <a:chExt cx="1916125" cy="4036019"/>
          </a:xfrm>
        </p:grpSpPr>
        <p:pic>
          <p:nvPicPr>
            <p:cNvPr id="15" name="Picture 14">
              <a:extLst>
                <a:ext uri="{FF2B5EF4-FFF2-40B4-BE49-F238E27FC236}">
                  <a16:creationId xmlns:a16="http://schemas.microsoft.com/office/drawing/2014/main" id="{6CFC80F5-948C-4E71-AAA2-C8AAA1C71C9E}"/>
                </a:ext>
              </a:extLst>
            </p:cNvPr>
            <p:cNvPicPr>
              <a:picLocks noChangeAspect="1"/>
            </p:cNvPicPr>
            <p:nvPr/>
          </p:nvPicPr>
          <p:blipFill rotWithShape="1">
            <a:blip r:embed="rId3"/>
            <a:srcRect l="63684" t="55857" r="9022" b="27457"/>
            <a:stretch/>
          </p:blipFill>
          <p:spPr>
            <a:xfrm rot="16200000" flipH="1">
              <a:off x="8209218" y="1478299"/>
              <a:ext cx="4036019" cy="1850763"/>
            </a:xfrm>
            <a:prstGeom prst="roundRect">
              <a:avLst/>
            </a:prstGeom>
          </p:spPr>
        </p:pic>
        <p:sp>
          <p:nvSpPr>
            <p:cNvPr id="16" name="TextBox 15">
              <a:extLst>
                <a:ext uri="{FF2B5EF4-FFF2-40B4-BE49-F238E27FC236}">
                  <a16:creationId xmlns:a16="http://schemas.microsoft.com/office/drawing/2014/main" id="{3F0DE589-A472-4D15-8623-6453E3F27603}"/>
                </a:ext>
              </a:extLst>
            </p:cNvPr>
            <p:cNvSpPr txBox="1"/>
            <p:nvPr/>
          </p:nvSpPr>
          <p:spPr>
            <a:xfrm>
              <a:off x="10593844" y="2856474"/>
              <a:ext cx="608243" cy="369332"/>
            </a:xfrm>
            <a:prstGeom prst="rect">
              <a:avLst/>
            </a:prstGeom>
            <a:noFill/>
          </p:spPr>
          <p:txBody>
            <a:bodyPr wrap="none" rtlCol="0">
              <a:spAutoFit/>
            </a:bodyPr>
            <a:lstStyle/>
            <a:p>
              <a:r>
                <a:rPr lang="en-CA" dirty="0">
                  <a:solidFill>
                    <a:schemeClr val="bg1"/>
                  </a:solidFill>
                </a:rPr>
                <a:t>Inlet</a:t>
              </a:r>
            </a:p>
          </p:txBody>
        </p:sp>
        <p:sp>
          <p:nvSpPr>
            <p:cNvPr id="17" name="TextBox 16">
              <a:extLst>
                <a:ext uri="{FF2B5EF4-FFF2-40B4-BE49-F238E27FC236}">
                  <a16:creationId xmlns:a16="http://schemas.microsoft.com/office/drawing/2014/main" id="{6819DD3C-D2E8-4D59-8EDE-105EA51D288C}"/>
                </a:ext>
              </a:extLst>
            </p:cNvPr>
            <p:cNvSpPr txBox="1"/>
            <p:nvPr/>
          </p:nvSpPr>
          <p:spPr>
            <a:xfrm>
              <a:off x="10294238" y="468800"/>
              <a:ext cx="917687" cy="369332"/>
            </a:xfrm>
            <a:prstGeom prst="rect">
              <a:avLst/>
            </a:prstGeom>
            <a:noFill/>
          </p:spPr>
          <p:txBody>
            <a:bodyPr wrap="none" rtlCol="0">
              <a:spAutoFit/>
            </a:bodyPr>
            <a:lstStyle/>
            <a:p>
              <a:r>
                <a:rPr lang="en-CA" dirty="0">
                  <a:solidFill>
                    <a:schemeClr val="bg1"/>
                  </a:solidFill>
                </a:rPr>
                <a:t>Air vent</a:t>
              </a:r>
            </a:p>
          </p:txBody>
        </p:sp>
        <p:sp>
          <p:nvSpPr>
            <p:cNvPr id="19" name="TextBox 18">
              <a:extLst>
                <a:ext uri="{FF2B5EF4-FFF2-40B4-BE49-F238E27FC236}">
                  <a16:creationId xmlns:a16="http://schemas.microsoft.com/office/drawing/2014/main" id="{300B94B9-523A-4AA0-9945-7656B734379C}"/>
                </a:ext>
              </a:extLst>
            </p:cNvPr>
            <p:cNvSpPr txBox="1"/>
            <p:nvPr/>
          </p:nvSpPr>
          <p:spPr>
            <a:xfrm>
              <a:off x="9322259" y="1839410"/>
              <a:ext cx="1895712" cy="369332"/>
            </a:xfrm>
            <a:prstGeom prst="rect">
              <a:avLst/>
            </a:prstGeom>
            <a:noFill/>
          </p:spPr>
          <p:txBody>
            <a:bodyPr wrap="none" rtlCol="0">
              <a:spAutoFit/>
            </a:bodyPr>
            <a:lstStyle/>
            <a:p>
              <a:r>
                <a:rPr lang="en-CA" u="sng" dirty="0">
                  <a:solidFill>
                    <a:schemeClr val="bg1"/>
                  </a:solidFill>
                </a:rPr>
                <a:t>         Intake Crown</a:t>
              </a:r>
            </a:p>
          </p:txBody>
        </p:sp>
      </p:grpSp>
      <p:grpSp>
        <p:nvGrpSpPr>
          <p:cNvPr id="14" name="Group 13">
            <a:extLst>
              <a:ext uri="{FF2B5EF4-FFF2-40B4-BE49-F238E27FC236}">
                <a16:creationId xmlns:a16="http://schemas.microsoft.com/office/drawing/2014/main" id="{66F851F5-7880-416E-B4AF-7197B46E018F}"/>
              </a:ext>
            </a:extLst>
          </p:cNvPr>
          <p:cNvGrpSpPr/>
          <p:nvPr/>
        </p:nvGrpSpPr>
        <p:grpSpPr>
          <a:xfrm>
            <a:off x="6522220" y="2466953"/>
            <a:ext cx="1196790" cy="3258889"/>
            <a:chOff x="6547387" y="2475342"/>
            <a:chExt cx="1196790" cy="3258889"/>
          </a:xfrm>
        </p:grpSpPr>
        <p:grpSp>
          <p:nvGrpSpPr>
            <p:cNvPr id="12" name="Group 11">
              <a:extLst>
                <a:ext uri="{FF2B5EF4-FFF2-40B4-BE49-F238E27FC236}">
                  <a16:creationId xmlns:a16="http://schemas.microsoft.com/office/drawing/2014/main" id="{5108AC54-2C37-4CA1-BBE5-5ECCECDC6D26}"/>
                </a:ext>
              </a:extLst>
            </p:cNvPr>
            <p:cNvGrpSpPr/>
            <p:nvPr/>
          </p:nvGrpSpPr>
          <p:grpSpPr>
            <a:xfrm>
              <a:off x="6936694" y="3542121"/>
              <a:ext cx="418909" cy="2192110"/>
              <a:chOff x="8730279" y="3512894"/>
              <a:chExt cx="418909" cy="2192110"/>
            </a:xfrm>
          </p:grpSpPr>
          <p:sp>
            <p:nvSpPr>
              <p:cNvPr id="10" name="Arrow: Up 9">
                <a:extLst>
                  <a:ext uri="{FF2B5EF4-FFF2-40B4-BE49-F238E27FC236}">
                    <a16:creationId xmlns:a16="http://schemas.microsoft.com/office/drawing/2014/main" id="{3FFB3340-DE27-4805-AA5E-6185BE561228}"/>
                  </a:ext>
                </a:extLst>
              </p:cNvPr>
              <p:cNvSpPr/>
              <p:nvPr/>
            </p:nvSpPr>
            <p:spPr>
              <a:xfrm>
                <a:off x="8730279" y="3512894"/>
                <a:ext cx="418909" cy="2192110"/>
              </a:xfrm>
              <a:prstGeom prst="upArrow">
                <a:avLst/>
              </a:prstGeom>
              <a:solidFill>
                <a:srgbClr val="5B99CC"/>
              </a:solidFill>
              <a:ln>
                <a:solidFill>
                  <a:srgbClr val="5B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16A3666F-8DB6-44D5-BC2E-EEB5D643F1E4}"/>
                  </a:ext>
                </a:extLst>
              </p:cNvPr>
              <p:cNvSpPr txBox="1"/>
              <p:nvPr/>
            </p:nvSpPr>
            <p:spPr>
              <a:xfrm rot="16200000">
                <a:off x="7997678" y="4523015"/>
                <a:ext cx="1901867" cy="369332"/>
              </a:xfrm>
              <a:prstGeom prst="rect">
                <a:avLst/>
              </a:prstGeom>
              <a:noFill/>
              <a:ln>
                <a:noFill/>
              </a:ln>
            </p:spPr>
            <p:txBody>
              <a:bodyPr wrap="none" rtlCol="0">
                <a:spAutoFit/>
              </a:bodyPr>
              <a:lstStyle/>
              <a:p>
                <a:pPr algn="ctr"/>
                <a:r>
                  <a:rPr lang="en-CA" dirty="0">
                    <a:solidFill>
                      <a:srgbClr val="FFFFFF"/>
                    </a:solidFill>
                  </a:rPr>
                  <a:t>WATER LEVEL RISE</a:t>
                </a:r>
              </a:p>
            </p:txBody>
          </p:sp>
        </p:grpSp>
        <p:grpSp>
          <p:nvGrpSpPr>
            <p:cNvPr id="20" name="Group 19">
              <a:extLst>
                <a:ext uri="{FF2B5EF4-FFF2-40B4-BE49-F238E27FC236}">
                  <a16:creationId xmlns:a16="http://schemas.microsoft.com/office/drawing/2014/main" id="{49547F15-5369-463C-9905-AF9D2A0673A6}"/>
                </a:ext>
              </a:extLst>
            </p:cNvPr>
            <p:cNvGrpSpPr/>
            <p:nvPr/>
          </p:nvGrpSpPr>
          <p:grpSpPr>
            <a:xfrm>
              <a:off x="6547387" y="2475342"/>
              <a:ext cx="1196790" cy="967117"/>
              <a:chOff x="1178579" y="1125069"/>
              <a:chExt cx="1196790" cy="967117"/>
            </a:xfrm>
          </p:grpSpPr>
          <p:sp>
            <p:nvSpPr>
              <p:cNvPr id="21" name="Oval 20">
                <a:extLst>
                  <a:ext uri="{FF2B5EF4-FFF2-40B4-BE49-F238E27FC236}">
                    <a16:creationId xmlns:a16="http://schemas.microsoft.com/office/drawing/2014/main" id="{4A2125F3-232F-446D-B758-4BC4A3CEE04E}"/>
                  </a:ext>
                </a:extLst>
              </p:cNvPr>
              <p:cNvSpPr/>
              <p:nvPr/>
            </p:nvSpPr>
            <p:spPr>
              <a:xfrm>
                <a:off x="1281559" y="1125069"/>
                <a:ext cx="991562" cy="967117"/>
              </a:xfrm>
              <a:prstGeom prst="ellipse">
                <a:avLst/>
              </a:prstGeom>
              <a:solidFill>
                <a:schemeClr val="bg1"/>
              </a:solidFill>
              <a:ln>
                <a:solidFill>
                  <a:srgbClr val="5B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828EE981-E968-4C67-BA7D-EA269C2D2EF6}"/>
                  </a:ext>
                </a:extLst>
              </p:cNvPr>
              <p:cNvSpPr txBox="1"/>
              <p:nvPr/>
            </p:nvSpPr>
            <p:spPr>
              <a:xfrm>
                <a:off x="1178579" y="1220049"/>
                <a:ext cx="1196790" cy="646331"/>
              </a:xfrm>
              <a:prstGeom prst="rect">
                <a:avLst/>
              </a:prstGeom>
              <a:noFill/>
            </p:spPr>
            <p:txBody>
              <a:bodyPr wrap="square" rtlCol="0">
                <a:spAutoFit/>
              </a:bodyPr>
              <a:lstStyle/>
              <a:p>
                <a:pPr algn="ctr"/>
                <a:r>
                  <a:rPr lang="en-CA" dirty="0">
                    <a:solidFill>
                      <a:srgbClr val="5B99CC"/>
                    </a:solidFill>
                    <a:ea typeface="Ebrima" panose="02000000000000000000" pitchFamily="2" charset="0"/>
                    <a:cs typeface="Ebrima" panose="02000000000000000000" pitchFamily="2" charset="0"/>
                  </a:rPr>
                  <a:t>Sample Collection</a:t>
                </a:r>
              </a:p>
            </p:txBody>
          </p:sp>
        </p:grpSp>
      </p:grpSp>
      <p:sp>
        <p:nvSpPr>
          <p:cNvPr id="24" name="Rectangle 23">
            <a:extLst>
              <a:ext uri="{FF2B5EF4-FFF2-40B4-BE49-F238E27FC236}">
                <a16:creationId xmlns:a16="http://schemas.microsoft.com/office/drawing/2014/main" id="{2A496220-8A7B-4085-B366-4C338E953479}"/>
              </a:ext>
            </a:extLst>
          </p:cNvPr>
          <p:cNvSpPr/>
          <p:nvPr/>
        </p:nvSpPr>
        <p:spPr>
          <a:xfrm>
            <a:off x="697056" y="3330153"/>
            <a:ext cx="562062" cy="67388"/>
          </a:xfrm>
          <a:prstGeom prst="rect">
            <a:avLst/>
          </a:prstGeom>
          <a:solidFill>
            <a:srgbClr val="5B99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C7B55ED9-2F3C-4318-A19C-E15E195D6935}"/>
              </a:ext>
            </a:extLst>
          </p:cNvPr>
          <p:cNvSpPr/>
          <p:nvPr/>
        </p:nvSpPr>
        <p:spPr>
          <a:xfrm>
            <a:off x="108725" y="4546073"/>
            <a:ext cx="562062" cy="67388"/>
          </a:xfrm>
          <a:prstGeom prst="rect">
            <a:avLst/>
          </a:prstGeom>
          <a:solidFill>
            <a:srgbClr val="5B99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D6186C6D-8D0E-4531-A960-978B569997C6}"/>
              </a:ext>
            </a:extLst>
          </p:cNvPr>
          <p:cNvSpPr/>
          <p:nvPr/>
        </p:nvSpPr>
        <p:spPr>
          <a:xfrm>
            <a:off x="117114" y="1925938"/>
            <a:ext cx="562062" cy="67388"/>
          </a:xfrm>
          <a:prstGeom prst="rect">
            <a:avLst/>
          </a:prstGeom>
          <a:solidFill>
            <a:srgbClr val="5B99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EED8427E-8417-4F45-B912-68BBD829492C}"/>
              </a:ext>
            </a:extLst>
          </p:cNvPr>
          <p:cNvSpPr txBox="1"/>
          <p:nvPr/>
        </p:nvSpPr>
        <p:spPr>
          <a:xfrm>
            <a:off x="8385" y="6039747"/>
            <a:ext cx="1276353" cy="646331"/>
          </a:xfrm>
          <a:prstGeom prst="rect">
            <a:avLst/>
          </a:prstGeom>
          <a:solidFill>
            <a:srgbClr val="5B99CC"/>
          </a:solidFill>
          <a:ln>
            <a:noFill/>
          </a:ln>
        </p:spPr>
        <p:txBody>
          <a:bodyPr wrap="square" rtlCol="0">
            <a:spAutoFit/>
          </a:bodyPr>
          <a:lstStyle/>
          <a:p>
            <a:pPr algn="ctr"/>
            <a:r>
              <a:rPr lang="en-CA" dirty="0">
                <a:solidFill>
                  <a:srgbClr val="FFFFFF"/>
                </a:solidFill>
              </a:rPr>
              <a:t>Water Level</a:t>
            </a:r>
          </a:p>
        </p:txBody>
      </p:sp>
      <p:sp>
        <p:nvSpPr>
          <p:cNvPr id="28" name="Freeform: Shape 27">
            <a:extLst>
              <a:ext uri="{FF2B5EF4-FFF2-40B4-BE49-F238E27FC236}">
                <a16:creationId xmlns:a16="http://schemas.microsoft.com/office/drawing/2014/main" id="{5AE72A27-ED25-4392-A69D-47C7F3F8FE63}"/>
              </a:ext>
            </a:extLst>
          </p:cNvPr>
          <p:cNvSpPr/>
          <p:nvPr/>
        </p:nvSpPr>
        <p:spPr>
          <a:xfrm flipH="1">
            <a:off x="401609" y="1422093"/>
            <a:ext cx="312066" cy="4629451"/>
          </a:xfrm>
          <a:custGeom>
            <a:avLst/>
            <a:gdLst>
              <a:gd name="connsiteX0" fmla="*/ 218379 w 503605"/>
              <a:gd name="connsiteY0" fmla="*/ 5050172 h 5050172"/>
              <a:gd name="connsiteX1" fmla="*/ 436493 w 503605"/>
              <a:gd name="connsiteY1" fmla="*/ 4320330 h 5050172"/>
              <a:gd name="connsiteX2" fmla="*/ 265 w 503605"/>
              <a:gd name="connsiteY2" fmla="*/ 3607266 h 5050172"/>
              <a:gd name="connsiteX3" fmla="*/ 428104 w 503605"/>
              <a:gd name="connsiteY3" fmla="*/ 2894201 h 5050172"/>
              <a:gd name="connsiteX4" fmla="*/ 8654 w 503605"/>
              <a:gd name="connsiteY4" fmla="*/ 2172748 h 5050172"/>
              <a:gd name="connsiteX5" fmla="*/ 428104 w 503605"/>
              <a:gd name="connsiteY5" fmla="*/ 1442906 h 5050172"/>
              <a:gd name="connsiteX6" fmla="*/ 265 w 503605"/>
              <a:gd name="connsiteY6" fmla="*/ 713064 h 5050172"/>
              <a:gd name="connsiteX7" fmla="*/ 503605 w 503605"/>
              <a:gd name="connsiteY7" fmla="*/ 0 h 5050172"/>
              <a:gd name="connsiteX8" fmla="*/ 503605 w 503605"/>
              <a:gd name="connsiteY8" fmla="*/ 0 h 50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605" h="5050172">
                <a:moveTo>
                  <a:pt x="218379" y="5050172"/>
                </a:moveTo>
                <a:cubicBezTo>
                  <a:pt x="345612" y="4805493"/>
                  <a:pt x="472845" y="4560814"/>
                  <a:pt x="436493" y="4320330"/>
                </a:cubicBezTo>
                <a:cubicBezTo>
                  <a:pt x="400141" y="4079846"/>
                  <a:pt x="1663" y="3844954"/>
                  <a:pt x="265" y="3607266"/>
                </a:cubicBezTo>
                <a:cubicBezTo>
                  <a:pt x="-1133" y="3369578"/>
                  <a:pt x="426706" y="3133287"/>
                  <a:pt x="428104" y="2894201"/>
                </a:cubicBezTo>
                <a:cubicBezTo>
                  <a:pt x="429502" y="2655115"/>
                  <a:pt x="8654" y="2414630"/>
                  <a:pt x="8654" y="2172748"/>
                </a:cubicBezTo>
                <a:cubicBezTo>
                  <a:pt x="8654" y="1930866"/>
                  <a:pt x="429502" y="1686187"/>
                  <a:pt x="428104" y="1442906"/>
                </a:cubicBezTo>
                <a:cubicBezTo>
                  <a:pt x="426706" y="1199625"/>
                  <a:pt x="-12318" y="953548"/>
                  <a:pt x="265" y="713064"/>
                </a:cubicBezTo>
                <a:cubicBezTo>
                  <a:pt x="12848" y="472580"/>
                  <a:pt x="503605" y="0"/>
                  <a:pt x="503605" y="0"/>
                </a:cubicBezTo>
                <a:lnTo>
                  <a:pt x="503605" y="0"/>
                </a:lnTo>
              </a:path>
            </a:pathLst>
          </a:custGeom>
          <a:noFill/>
          <a:ln w="31750">
            <a:solidFill>
              <a:srgbClr val="FFFFFF"/>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904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5FD-A515-4515-94B2-AE2BCE7A0146}"/>
              </a:ext>
            </a:extLst>
          </p:cNvPr>
          <p:cNvSpPr>
            <a:spLocks noGrp="1"/>
          </p:cNvSpPr>
          <p:nvPr>
            <p:ph type="title"/>
          </p:nvPr>
        </p:nvSpPr>
        <p:spPr/>
        <p:txBody>
          <a:bodyPr>
            <a:normAutofit fontScale="90000"/>
          </a:bodyPr>
          <a:lstStyle/>
          <a:p>
            <a:pPr algn="ctr"/>
            <a:r>
              <a:rPr lang="en-CA" dirty="0"/>
              <a:t>Rack Sample Hold-time Experiments</a:t>
            </a:r>
          </a:p>
        </p:txBody>
      </p:sp>
      <p:sp>
        <p:nvSpPr>
          <p:cNvPr id="4" name="Slide Number Placeholder 3">
            <a:extLst>
              <a:ext uri="{FF2B5EF4-FFF2-40B4-BE49-F238E27FC236}">
                <a16:creationId xmlns:a16="http://schemas.microsoft.com/office/drawing/2014/main" id="{765AD078-8B01-43DB-9A77-C7CE6C271188}"/>
              </a:ext>
            </a:extLst>
          </p:cNvPr>
          <p:cNvSpPr>
            <a:spLocks noGrp="1"/>
          </p:cNvSpPr>
          <p:nvPr>
            <p:ph type="sldNum" sz="quarter" idx="12"/>
          </p:nvPr>
        </p:nvSpPr>
        <p:spPr/>
        <p:txBody>
          <a:bodyPr/>
          <a:lstStyle/>
          <a:p>
            <a:fld id="{915FD2DB-8ADA-B545-AFAB-533CE7EC3A77}" type="slidenum">
              <a:rPr lang="en-US" smtClean="0"/>
              <a:pPr/>
              <a:t>31</a:t>
            </a:fld>
            <a:endParaRPr lang="en-US" dirty="0"/>
          </a:p>
        </p:txBody>
      </p:sp>
      <p:pic>
        <p:nvPicPr>
          <p:cNvPr id="5" name="Picture" descr="Figure 7:  Air temperature and sample hold-times for three sets of stream water samples from Vertical Rack hold-time experiments. Red horizontal lines indicate the 0-7°C range of a typical laboratory refrigerator and dashed vertical lines separate the three sets (A, B, C) of hold-time experiment samples. The period of each set starts with the collection of five ‘fresh’ samples (analyzed after collection) and ends with the retrieval of five ‘held’ samples (kept in the field on a Vertical Rack). Held samples from Set A were on the Rack for 11 days; Set B, 20 days; and Set C, 34 days. These hold-time experiments were conducted at the Leech Tunnel monitoring site, Leech water supply area, Greater Victoria, BC.">
            <a:extLst>
              <a:ext uri="{FF2B5EF4-FFF2-40B4-BE49-F238E27FC236}">
                <a16:creationId xmlns:a16="http://schemas.microsoft.com/office/drawing/2014/main" id="{0D9D224F-5BDD-43F4-9748-2F13C4DF65D0}"/>
              </a:ext>
            </a:extLst>
          </p:cNvPr>
          <p:cNvPicPr/>
          <p:nvPr/>
        </p:nvPicPr>
        <p:blipFill>
          <a:blip r:embed="rId2"/>
          <a:stretch>
            <a:fillRect/>
          </a:stretch>
        </p:blipFill>
        <p:spPr bwMode="auto">
          <a:xfrm>
            <a:off x="2584755" y="1237150"/>
            <a:ext cx="6418568" cy="4813926"/>
          </a:xfrm>
          <a:prstGeom prst="rect">
            <a:avLst/>
          </a:prstGeom>
          <a:noFill/>
          <a:ln w="9525">
            <a:noFill/>
            <a:headEnd/>
            <a:tailEnd/>
          </a:ln>
        </p:spPr>
      </p:pic>
      <p:sp>
        <p:nvSpPr>
          <p:cNvPr id="6" name="Content Placeholder 2">
            <a:extLst>
              <a:ext uri="{FF2B5EF4-FFF2-40B4-BE49-F238E27FC236}">
                <a16:creationId xmlns:a16="http://schemas.microsoft.com/office/drawing/2014/main" id="{9F844C03-6041-4549-B45A-055E6FC36AAF}"/>
              </a:ext>
            </a:extLst>
          </p:cNvPr>
          <p:cNvSpPr txBox="1">
            <a:spLocks/>
          </p:cNvSpPr>
          <p:nvPr/>
        </p:nvSpPr>
        <p:spPr>
          <a:xfrm>
            <a:off x="140677" y="1402737"/>
            <a:ext cx="2444078" cy="471397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spcAft>
                <a:spcPts val="1200"/>
              </a:spcAft>
              <a:buClr>
                <a:srgbClr val="5B99CC"/>
              </a:buClr>
            </a:pP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Three sets (A, B, C) of replicate samples collected (n=10)</a:t>
            </a:r>
          </a:p>
          <a:p>
            <a:pPr>
              <a:lnSpc>
                <a:spcPct val="150000"/>
              </a:lnSpc>
              <a:spcAft>
                <a:spcPts val="1200"/>
              </a:spcAft>
              <a:buClr>
                <a:srgbClr val="5B99CC"/>
              </a:buClr>
            </a:pP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5 were analyzed following collection (“fresh”)</a:t>
            </a:r>
          </a:p>
          <a:p>
            <a:pPr>
              <a:lnSpc>
                <a:spcPct val="150000"/>
              </a:lnSpc>
              <a:spcAft>
                <a:spcPts val="1200"/>
              </a:spcAft>
              <a:buClr>
                <a:srgbClr val="5B99CC"/>
              </a:buClr>
            </a:pP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5 were held on the vertical rack and analyzed after a hold-period (“held”) </a:t>
            </a:r>
          </a:p>
        </p:txBody>
      </p:sp>
    </p:spTree>
    <p:extLst>
      <p:ext uri="{BB962C8B-B14F-4D97-AF65-F5344CB8AC3E}">
        <p14:creationId xmlns:p14="http://schemas.microsoft.com/office/powerpoint/2010/main" val="4205613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F5FD-A515-4515-94B2-AE2BCE7A0146}"/>
              </a:ext>
            </a:extLst>
          </p:cNvPr>
          <p:cNvSpPr>
            <a:spLocks noGrp="1"/>
          </p:cNvSpPr>
          <p:nvPr>
            <p:ph type="title"/>
          </p:nvPr>
        </p:nvSpPr>
        <p:spPr/>
        <p:txBody>
          <a:bodyPr>
            <a:normAutofit fontScale="90000"/>
          </a:bodyPr>
          <a:lstStyle/>
          <a:p>
            <a:pPr algn="ctr"/>
            <a:r>
              <a:rPr lang="en-CA" dirty="0"/>
              <a:t>Rack Sample Hold-time Experiments</a:t>
            </a:r>
          </a:p>
        </p:txBody>
      </p:sp>
      <p:sp>
        <p:nvSpPr>
          <p:cNvPr id="4" name="Slide Number Placeholder 3">
            <a:extLst>
              <a:ext uri="{FF2B5EF4-FFF2-40B4-BE49-F238E27FC236}">
                <a16:creationId xmlns:a16="http://schemas.microsoft.com/office/drawing/2014/main" id="{765AD078-8B01-43DB-9A77-C7CE6C271188}"/>
              </a:ext>
            </a:extLst>
          </p:cNvPr>
          <p:cNvSpPr>
            <a:spLocks noGrp="1"/>
          </p:cNvSpPr>
          <p:nvPr>
            <p:ph type="sldNum" sz="quarter" idx="12"/>
          </p:nvPr>
        </p:nvSpPr>
        <p:spPr/>
        <p:txBody>
          <a:bodyPr/>
          <a:lstStyle/>
          <a:p>
            <a:fld id="{915FD2DB-8ADA-B545-AFAB-533CE7EC3A77}" type="slidenum">
              <a:rPr lang="en-US" smtClean="0"/>
              <a:pPr/>
              <a:t>32</a:t>
            </a:fld>
            <a:endParaRPr lang="en-US" dirty="0"/>
          </a:p>
        </p:txBody>
      </p:sp>
      <p:sp>
        <p:nvSpPr>
          <p:cNvPr id="6" name="Content Placeholder 2">
            <a:extLst>
              <a:ext uri="{FF2B5EF4-FFF2-40B4-BE49-F238E27FC236}">
                <a16:creationId xmlns:a16="http://schemas.microsoft.com/office/drawing/2014/main" id="{9F844C03-6041-4549-B45A-055E6FC36AAF}"/>
              </a:ext>
            </a:extLst>
          </p:cNvPr>
          <p:cNvSpPr txBox="1">
            <a:spLocks/>
          </p:cNvSpPr>
          <p:nvPr/>
        </p:nvSpPr>
        <p:spPr>
          <a:xfrm>
            <a:off x="174821" y="1402737"/>
            <a:ext cx="2753443" cy="4713977"/>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Clr>
                <a:srgbClr val="5B99CC"/>
              </a:buClr>
              <a:buNone/>
            </a:pPr>
            <a:r>
              <a:rPr lang="en-US" sz="1800" b="1" dirty="0">
                <a:solidFill>
                  <a:srgbClr val="09A4D2"/>
                </a:solidFill>
                <a:latin typeface="Ebrima" panose="02000000000000000000" pitchFamily="2" charset="0"/>
                <a:ea typeface="Ebrima" panose="02000000000000000000" pitchFamily="2" charset="0"/>
                <a:cs typeface="Ebrima" panose="02000000000000000000" pitchFamily="2" charset="0"/>
              </a:rPr>
              <a:t>Set A:</a:t>
            </a:r>
          </a:p>
          <a:p>
            <a:pPr>
              <a:lnSpc>
                <a:spcPct val="150000"/>
              </a:lnSpc>
              <a:spcAft>
                <a:spcPts val="1200"/>
              </a:spcAft>
              <a:buClr>
                <a:srgbClr val="5B99CC"/>
              </a:buClr>
            </a:pPr>
            <a:r>
              <a:rPr lang="en-US" sz="1900" dirty="0">
                <a:solidFill>
                  <a:srgbClr val="3B3838"/>
                </a:solidFill>
                <a:latin typeface="Ebrima" panose="02000000000000000000" pitchFamily="2" charset="0"/>
                <a:ea typeface="Ebrima" panose="02000000000000000000" pitchFamily="2" charset="0"/>
                <a:cs typeface="Ebrima" panose="02000000000000000000" pitchFamily="2" charset="0"/>
              </a:rPr>
              <a:t>DOC concentration changed (90% confidence, p = 0.063) </a:t>
            </a:r>
          </a:p>
          <a:p>
            <a:pPr marL="0" indent="0">
              <a:lnSpc>
                <a:spcPct val="150000"/>
              </a:lnSpc>
              <a:buClr>
                <a:srgbClr val="5B99CC"/>
              </a:buClr>
              <a:buNone/>
            </a:pPr>
            <a:r>
              <a:rPr lang="en-US" sz="1800" b="1" dirty="0">
                <a:solidFill>
                  <a:srgbClr val="09A4D2"/>
                </a:solidFill>
                <a:latin typeface="Ebrima" panose="02000000000000000000" pitchFamily="2" charset="0"/>
                <a:ea typeface="Ebrima" panose="02000000000000000000" pitchFamily="2" charset="0"/>
                <a:cs typeface="Ebrima" panose="02000000000000000000" pitchFamily="2" charset="0"/>
              </a:rPr>
              <a:t>Set B: </a:t>
            </a:r>
          </a:p>
          <a:p>
            <a:pPr>
              <a:lnSpc>
                <a:spcPct val="150000"/>
              </a:lnSpc>
              <a:spcAft>
                <a:spcPts val="1200"/>
              </a:spcAft>
              <a:buClr>
                <a:srgbClr val="5B99CC"/>
              </a:buClr>
            </a:pP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No changes to NOM quantity or quality</a:t>
            </a:r>
          </a:p>
          <a:p>
            <a:pPr marL="0" indent="0">
              <a:lnSpc>
                <a:spcPct val="150000"/>
              </a:lnSpc>
              <a:buClr>
                <a:srgbClr val="5B99CC"/>
              </a:buClr>
              <a:buNone/>
            </a:pPr>
            <a:r>
              <a:rPr lang="en-US" sz="1800" b="1" dirty="0">
                <a:solidFill>
                  <a:srgbClr val="09A4D2"/>
                </a:solidFill>
                <a:latin typeface="Ebrima" panose="02000000000000000000" pitchFamily="2" charset="0"/>
                <a:ea typeface="Ebrima" panose="02000000000000000000" pitchFamily="2" charset="0"/>
                <a:cs typeface="Ebrima" panose="02000000000000000000" pitchFamily="2" charset="0"/>
              </a:rPr>
              <a:t>Set C: </a:t>
            </a:r>
          </a:p>
          <a:p>
            <a:pPr>
              <a:lnSpc>
                <a:spcPct val="150000"/>
              </a:lnSpc>
              <a:spcAft>
                <a:spcPts val="1200"/>
              </a:spcAft>
              <a:buClr>
                <a:srgbClr val="5B99CC"/>
              </a:buClr>
            </a:pP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significant changes to SAC</a:t>
            </a:r>
            <a:r>
              <a:rPr lang="en-US" sz="1800" baseline="-25000" dirty="0">
                <a:solidFill>
                  <a:srgbClr val="3B3838"/>
                </a:solidFill>
                <a:latin typeface="Ebrima" panose="02000000000000000000" pitchFamily="2" charset="0"/>
                <a:ea typeface="Ebrima" panose="02000000000000000000" pitchFamily="2" charset="0"/>
                <a:cs typeface="Ebrima" panose="02000000000000000000" pitchFamily="2" charset="0"/>
              </a:rPr>
              <a:t>254</a:t>
            </a: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 and E</a:t>
            </a:r>
            <a:r>
              <a:rPr lang="en-US" sz="1800" baseline="-25000" dirty="0">
                <a:solidFill>
                  <a:srgbClr val="3B3838"/>
                </a:solidFill>
                <a:latin typeface="Ebrima" panose="02000000000000000000" pitchFamily="2" charset="0"/>
                <a:ea typeface="Ebrima" panose="02000000000000000000" pitchFamily="2" charset="0"/>
                <a:cs typeface="Ebrima" panose="02000000000000000000" pitchFamily="2" charset="0"/>
              </a:rPr>
              <a:t>2</a:t>
            </a: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:E</a:t>
            </a:r>
            <a:r>
              <a:rPr lang="en-US" sz="1800" baseline="-25000" dirty="0">
                <a:solidFill>
                  <a:srgbClr val="3B3838"/>
                </a:solidFill>
                <a:latin typeface="Ebrima" panose="02000000000000000000" pitchFamily="2" charset="0"/>
                <a:ea typeface="Ebrima" panose="02000000000000000000" pitchFamily="2" charset="0"/>
                <a:cs typeface="Ebrima" panose="02000000000000000000" pitchFamily="2" charset="0"/>
              </a:rPr>
              <a:t>3</a:t>
            </a: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 </a:t>
            </a:r>
            <a:b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br>
            <a:r>
              <a:rPr lang="en-US" sz="1800" dirty="0">
                <a:solidFill>
                  <a:srgbClr val="3B3838"/>
                </a:solidFill>
                <a:latin typeface="Ebrima" panose="02000000000000000000" pitchFamily="2" charset="0"/>
                <a:ea typeface="Ebrima" panose="02000000000000000000" pitchFamily="2" charset="0"/>
                <a:cs typeface="Ebrima" panose="02000000000000000000" pitchFamily="2" charset="0"/>
              </a:rPr>
              <a:t>(p = 0.0625) </a:t>
            </a:r>
          </a:p>
        </p:txBody>
      </p:sp>
      <p:pic>
        <p:nvPicPr>
          <p:cNvPr id="7" name="Picture" descr="Figure 8:  Comparison of three hold-time experiment sets, contrasting ‘fresh’ and ‘held’ sample results for DOC concentrations, spectral absorbance coefficient at 254 nm (SAC254) and the spectral quotient E2:E3 (SAC250/SAC365).">
            <a:extLst>
              <a:ext uri="{FF2B5EF4-FFF2-40B4-BE49-F238E27FC236}">
                <a16:creationId xmlns:a16="http://schemas.microsoft.com/office/drawing/2014/main" id="{264DA636-2A56-41EB-B6D6-D9B27A91123A}"/>
              </a:ext>
            </a:extLst>
          </p:cNvPr>
          <p:cNvPicPr/>
          <p:nvPr/>
        </p:nvPicPr>
        <p:blipFill>
          <a:blip r:embed="rId2"/>
          <a:stretch>
            <a:fillRect/>
          </a:stretch>
        </p:blipFill>
        <p:spPr bwMode="auto">
          <a:xfrm>
            <a:off x="2849729" y="1161620"/>
            <a:ext cx="6075059" cy="5063016"/>
          </a:xfrm>
          <a:prstGeom prst="rect">
            <a:avLst/>
          </a:prstGeom>
          <a:noFill/>
          <a:ln w="9525">
            <a:noFill/>
            <a:headEnd/>
            <a:tailEnd/>
          </a:ln>
        </p:spPr>
      </p:pic>
    </p:spTree>
    <p:extLst>
      <p:ext uri="{BB962C8B-B14F-4D97-AF65-F5344CB8AC3E}">
        <p14:creationId xmlns:p14="http://schemas.microsoft.com/office/powerpoint/2010/main" val="177190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131A7-4E1C-4994-AC1E-63B37EDC6FAC}"/>
              </a:ext>
            </a:extLst>
          </p:cNvPr>
          <p:cNvSpPr>
            <a:spLocks noGrp="1"/>
          </p:cNvSpPr>
          <p:nvPr>
            <p:ph sz="half" idx="1"/>
          </p:nvPr>
        </p:nvSpPr>
        <p:spPr>
          <a:xfrm>
            <a:off x="628650" y="1659115"/>
            <a:ext cx="3430792" cy="4427360"/>
          </a:xfrm>
        </p:spPr>
        <p:txBody>
          <a:bodyPr>
            <a:noAutofit/>
          </a:bodyPr>
          <a:lstStyle/>
          <a:p>
            <a:pPr marL="0" indent="0">
              <a:buNone/>
            </a:pPr>
            <a:r>
              <a:rPr lang="en-CA" sz="1800" dirty="0">
                <a:solidFill>
                  <a:srgbClr val="5B99CC"/>
                </a:solidFill>
                <a:latin typeface="Ebrima" panose="02000000000000000000" pitchFamily="2" charset="0"/>
                <a:ea typeface="Ebrima" panose="02000000000000000000" pitchFamily="2" charset="0"/>
                <a:cs typeface="Ebrima" panose="02000000000000000000" pitchFamily="2" charset="0"/>
              </a:rPr>
              <a:t>Discrete sample collection test:</a:t>
            </a:r>
          </a:p>
          <a:p>
            <a:r>
              <a:rPr lang="en-CA" sz="1800" dirty="0">
                <a:solidFill>
                  <a:srgbClr val="3B3838"/>
                </a:solidFill>
                <a:latin typeface="Ebrima" panose="02000000000000000000" pitchFamily="2" charset="0"/>
                <a:ea typeface="Ebrima" panose="02000000000000000000" pitchFamily="2" charset="0"/>
                <a:cs typeface="Ebrima" panose="02000000000000000000" pitchFamily="2" charset="0"/>
              </a:rPr>
              <a:t>A sample of colourless water was collected with siphon sampler bottle in a bucket</a:t>
            </a:r>
          </a:p>
          <a:p>
            <a:r>
              <a:rPr lang="en-CA" sz="1800" dirty="0">
                <a:solidFill>
                  <a:srgbClr val="3B3838"/>
                </a:solidFill>
                <a:latin typeface="Ebrima" panose="02000000000000000000" pitchFamily="2" charset="0"/>
                <a:ea typeface="Ebrima" panose="02000000000000000000" pitchFamily="2" charset="0"/>
                <a:cs typeface="Ebrima" panose="02000000000000000000" pitchFamily="2" charset="0"/>
              </a:rPr>
              <a:t>Food colouring was added to the bucket water with flow (hose)</a:t>
            </a:r>
          </a:p>
          <a:p>
            <a:r>
              <a:rPr lang="en-CA" sz="1800" dirty="0">
                <a:solidFill>
                  <a:srgbClr val="3B3838"/>
                </a:solidFill>
                <a:latin typeface="Ebrima" panose="02000000000000000000" pitchFamily="2" charset="0"/>
                <a:ea typeface="Ebrima" panose="02000000000000000000" pitchFamily="2" charset="0"/>
                <a:cs typeface="Ebrima" panose="02000000000000000000" pitchFamily="2" charset="0"/>
              </a:rPr>
              <a:t>The sample bottle remained submerged for 15 minutes in moving green water</a:t>
            </a:r>
          </a:p>
          <a:p>
            <a:r>
              <a:rPr lang="en-CA" sz="1800" dirty="0">
                <a:solidFill>
                  <a:srgbClr val="3B3838"/>
                </a:solidFill>
                <a:latin typeface="Ebrima" panose="02000000000000000000" pitchFamily="2" charset="0"/>
                <a:ea typeface="Ebrima" panose="02000000000000000000" pitchFamily="2" charset="0"/>
                <a:cs typeface="Ebrima" panose="02000000000000000000" pitchFamily="2" charset="0"/>
              </a:rPr>
              <a:t>The bottle was removed and collected sample was compared to the surrounding water</a:t>
            </a:r>
          </a:p>
        </p:txBody>
      </p:sp>
      <p:pic>
        <p:nvPicPr>
          <p:cNvPr id="7" name="Content Placeholder 6">
            <a:extLst>
              <a:ext uri="{FF2B5EF4-FFF2-40B4-BE49-F238E27FC236}">
                <a16:creationId xmlns:a16="http://schemas.microsoft.com/office/drawing/2014/main" id="{D16EA867-E80A-46B5-9649-5885984FC838}"/>
              </a:ext>
            </a:extLst>
          </p:cNvPr>
          <p:cNvPicPr>
            <a:picLocks noGrp="1" noChangeAspect="1"/>
          </p:cNvPicPr>
          <p:nvPr>
            <p:ph sz="half" idx="2"/>
          </p:nvPr>
        </p:nvPicPr>
        <p:blipFill>
          <a:blip r:embed="rId2"/>
          <a:stretch>
            <a:fillRect/>
          </a:stretch>
        </p:blipFill>
        <p:spPr>
          <a:xfrm>
            <a:off x="4059442" y="2224484"/>
            <a:ext cx="4629149" cy="3471861"/>
          </a:xfrm>
        </p:spPr>
      </p:pic>
      <p:sp>
        <p:nvSpPr>
          <p:cNvPr id="4" name="Slide Number Placeholder 3">
            <a:extLst>
              <a:ext uri="{FF2B5EF4-FFF2-40B4-BE49-F238E27FC236}">
                <a16:creationId xmlns:a16="http://schemas.microsoft.com/office/drawing/2014/main" id="{5A2BD6E3-6DA7-4C5F-91BD-655910570C98}"/>
              </a:ext>
            </a:extLst>
          </p:cNvPr>
          <p:cNvSpPr>
            <a:spLocks noGrp="1"/>
          </p:cNvSpPr>
          <p:nvPr>
            <p:ph type="sldNum" sz="quarter" idx="12"/>
          </p:nvPr>
        </p:nvSpPr>
        <p:spPr/>
        <p:txBody>
          <a:bodyPr/>
          <a:lstStyle/>
          <a:p>
            <a:fld id="{915FD2DB-8ADA-B545-AFAB-533CE7EC3A77}" type="slidenum">
              <a:rPr lang="en-US" smtClean="0"/>
              <a:pPr/>
              <a:t>33</a:t>
            </a:fld>
            <a:endParaRPr lang="en-US"/>
          </a:p>
        </p:txBody>
      </p:sp>
      <p:sp>
        <p:nvSpPr>
          <p:cNvPr id="5" name="Title 4">
            <a:extLst>
              <a:ext uri="{FF2B5EF4-FFF2-40B4-BE49-F238E27FC236}">
                <a16:creationId xmlns:a16="http://schemas.microsoft.com/office/drawing/2014/main" id="{923DAA2F-B27F-48CF-9F69-52559864B873}"/>
              </a:ext>
            </a:extLst>
          </p:cNvPr>
          <p:cNvSpPr>
            <a:spLocks noGrp="1"/>
          </p:cNvSpPr>
          <p:nvPr>
            <p:ph type="title"/>
          </p:nvPr>
        </p:nvSpPr>
        <p:spPr/>
        <p:txBody>
          <a:bodyPr/>
          <a:lstStyle/>
          <a:p>
            <a:pPr algn="ctr"/>
            <a:r>
              <a:rPr lang="en-CA" dirty="0"/>
              <a:t>Assumption Validation</a:t>
            </a:r>
          </a:p>
        </p:txBody>
      </p:sp>
      <p:sp>
        <p:nvSpPr>
          <p:cNvPr id="11" name="Rectangle 10">
            <a:extLst>
              <a:ext uri="{FF2B5EF4-FFF2-40B4-BE49-F238E27FC236}">
                <a16:creationId xmlns:a16="http://schemas.microsoft.com/office/drawing/2014/main" id="{9ECEA740-8225-4CE1-83DD-8FC64DBCF8C0}"/>
              </a:ext>
            </a:extLst>
          </p:cNvPr>
          <p:cNvSpPr/>
          <p:nvPr/>
        </p:nvSpPr>
        <p:spPr>
          <a:xfrm>
            <a:off x="4058251" y="5130883"/>
            <a:ext cx="4629149" cy="565462"/>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Content Placeholder 1">
            <a:extLst>
              <a:ext uri="{FF2B5EF4-FFF2-40B4-BE49-F238E27FC236}">
                <a16:creationId xmlns:a16="http://schemas.microsoft.com/office/drawing/2014/main" id="{82492010-8154-425D-A062-20D4E5318D9D}"/>
              </a:ext>
            </a:extLst>
          </p:cNvPr>
          <p:cNvSpPr txBox="1">
            <a:spLocks/>
          </p:cNvSpPr>
          <p:nvPr/>
        </p:nvSpPr>
        <p:spPr>
          <a:xfrm>
            <a:off x="4058251" y="2224484"/>
            <a:ext cx="4629149" cy="890191"/>
          </a:xfrm>
          <a:prstGeom prst="rect">
            <a:avLst/>
          </a:prstGeom>
          <a:solidFill>
            <a:srgbClr val="FFFFFF">
              <a:alpha val="54902"/>
            </a:srgbClr>
          </a:solidFill>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CA" sz="1800" b="1" dirty="0">
                <a:solidFill>
                  <a:srgbClr val="3B3838"/>
                </a:solidFill>
                <a:latin typeface="Ebrima" panose="02000000000000000000" pitchFamily="2" charset="0"/>
                <a:ea typeface="Ebrima" panose="02000000000000000000" pitchFamily="2" charset="0"/>
                <a:cs typeface="Ebrima" panose="02000000000000000000" pitchFamily="2" charset="0"/>
              </a:rPr>
              <a:t>Result: </a:t>
            </a:r>
            <a:r>
              <a:rPr lang="en-CA" sz="1800" dirty="0">
                <a:solidFill>
                  <a:srgbClr val="3B3838"/>
                </a:solidFill>
                <a:latin typeface="Ebrima" panose="02000000000000000000" pitchFamily="2" charset="0"/>
                <a:ea typeface="Ebrima" panose="02000000000000000000" pitchFamily="2" charset="0"/>
                <a:cs typeface="Ebrima" panose="02000000000000000000" pitchFamily="2" charset="0"/>
              </a:rPr>
              <a:t>There was no exchange between surrounding water and sample contained in the siphon sampler bottle</a:t>
            </a:r>
          </a:p>
        </p:txBody>
      </p:sp>
      <p:sp>
        <p:nvSpPr>
          <p:cNvPr id="8" name="Content Placeholder 1">
            <a:extLst>
              <a:ext uri="{FF2B5EF4-FFF2-40B4-BE49-F238E27FC236}">
                <a16:creationId xmlns:a16="http://schemas.microsoft.com/office/drawing/2014/main" id="{0C9B8228-6E37-4F70-BC7C-ABF2C2C80F3E}"/>
              </a:ext>
            </a:extLst>
          </p:cNvPr>
          <p:cNvSpPr txBox="1">
            <a:spLocks/>
          </p:cNvSpPr>
          <p:nvPr/>
        </p:nvSpPr>
        <p:spPr>
          <a:xfrm>
            <a:off x="4717438" y="5130884"/>
            <a:ext cx="1478574" cy="56546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Surrounding Water</a:t>
            </a:r>
          </a:p>
        </p:txBody>
      </p:sp>
      <p:sp>
        <p:nvSpPr>
          <p:cNvPr id="9" name="Content Placeholder 1">
            <a:extLst>
              <a:ext uri="{FF2B5EF4-FFF2-40B4-BE49-F238E27FC236}">
                <a16:creationId xmlns:a16="http://schemas.microsoft.com/office/drawing/2014/main" id="{56392762-B316-45F3-AD62-C28D62532E33}"/>
              </a:ext>
            </a:extLst>
          </p:cNvPr>
          <p:cNvSpPr txBox="1">
            <a:spLocks/>
          </p:cNvSpPr>
          <p:nvPr/>
        </p:nvSpPr>
        <p:spPr>
          <a:xfrm>
            <a:off x="6542444" y="5130883"/>
            <a:ext cx="1478573" cy="56546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Collected</a:t>
            </a:r>
            <a:b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br>
            <a:r>
              <a:rPr lang="en-CA" sz="1600" dirty="0">
                <a:solidFill>
                  <a:srgbClr val="3B3838"/>
                </a:solidFill>
                <a:latin typeface="Ebrima" panose="02000000000000000000" pitchFamily="2" charset="0"/>
                <a:ea typeface="Ebrima" panose="02000000000000000000" pitchFamily="2" charset="0"/>
                <a:cs typeface="Ebrima" panose="02000000000000000000" pitchFamily="2" charset="0"/>
              </a:rPr>
              <a:t>Water</a:t>
            </a:r>
          </a:p>
        </p:txBody>
      </p:sp>
    </p:spTree>
    <p:extLst>
      <p:ext uri="{BB962C8B-B14F-4D97-AF65-F5344CB8AC3E}">
        <p14:creationId xmlns:p14="http://schemas.microsoft.com/office/powerpoint/2010/main" val="1206398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CB1264-DC4D-417A-8BE9-5C973569A74C}"/>
              </a:ext>
            </a:extLst>
          </p:cNvPr>
          <p:cNvSpPr>
            <a:spLocks noGrp="1"/>
          </p:cNvSpPr>
          <p:nvPr>
            <p:ph type="sldNum" sz="quarter" idx="12"/>
          </p:nvPr>
        </p:nvSpPr>
        <p:spPr/>
        <p:txBody>
          <a:bodyPr/>
          <a:lstStyle/>
          <a:p>
            <a:fld id="{915FD2DB-8ADA-B545-AFAB-533CE7EC3A77}" type="slidenum">
              <a:rPr lang="en-US" smtClean="0"/>
              <a:pPr/>
              <a:t>34</a:t>
            </a:fld>
            <a:endParaRPr lang="en-US"/>
          </a:p>
        </p:txBody>
      </p:sp>
      <p:pic>
        <p:nvPicPr>
          <p:cNvPr id="8" name="Picture 7">
            <a:extLst>
              <a:ext uri="{FF2B5EF4-FFF2-40B4-BE49-F238E27FC236}">
                <a16:creationId xmlns:a16="http://schemas.microsoft.com/office/drawing/2014/main" id="{86B13588-7CB2-4E19-B230-57AF65CA712F}"/>
              </a:ext>
            </a:extLst>
          </p:cNvPr>
          <p:cNvPicPr>
            <a:picLocks noChangeAspect="1"/>
          </p:cNvPicPr>
          <p:nvPr/>
        </p:nvPicPr>
        <p:blipFill>
          <a:blip r:embed="rId2"/>
          <a:stretch>
            <a:fillRect/>
          </a:stretch>
        </p:blipFill>
        <p:spPr>
          <a:xfrm>
            <a:off x="6694844" y="817142"/>
            <a:ext cx="2135746" cy="2135746"/>
          </a:xfrm>
          <a:prstGeom prst="ellipse">
            <a:avLst/>
          </a:prstGeom>
          <a:ln w="12700">
            <a:solidFill>
              <a:srgbClr val="5B99CC"/>
            </a:solidFill>
          </a:ln>
        </p:spPr>
      </p:pic>
      <p:sp>
        <p:nvSpPr>
          <p:cNvPr id="17" name="Title 16">
            <a:extLst>
              <a:ext uri="{FF2B5EF4-FFF2-40B4-BE49-F238E27FC236}">
                <a16:creationId xmlns:a16="http://schemas.microsoft.com/office/drawing/2014/main" id="{F162461F-8127-4230-8D42-CA0847196D02}"/>
              </a:ext>
            </a:extLst>
          </p:cNvPr>
          <p:cNvSpPr>
            <a:spLocks noGrp="1"/>
          </p:cNvSpPr>
          <p:nvPr>
            <p:ph type="title"/>
          </p:nvPr>
        </p:nvSpPr>
        <p:spPr/>
        <p:txBody>
          <a:bodyPr>
            <a:no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Weeks </a:t>
            </a:r>
            <a:r>
              <a:rPr lang="en-CA" dirty="0" err="1">
                <a:latin typeface="Ebrima" panose="02000000000000000000" pitchFamily="2" charset="0"/>
                <a:ea typeface="Ebrima" panose="02000000000000000000" pitchFamily="2" charset="0"/>
                <a:cs typeface="Ebrima" panose="02000000000000000000" pitchFamily="2" charset="0"/>
              </a:rPr>
              <a:t>crk</a:t>
            </a:r>
            <a:endParaRPr lang="en-CA" dirty="0"/>
          </a:p>
        </p:txBody>
      </p:sp>
    </p:spTree>
    <p:extLst>
      <p:ext uri="{BB962C8B-B14F-4D97-AF65-F5344CB8AC3E}">
        <p14:creationId xmlns:p14="http://schemas.microsoft.com/office/powerpoint/2010/main" val="1644534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CB1264-DC4D-417A-8BE9-5C973569A74C}"/>
              </a:ext>
            </a:extLst>
          </p:cNvPr>
          <p:cNvSpPr>
            <a:spLocks noGrp="1"/>
          </p:cNvSpPr>
          <p:nvPr>
            <p:ph type="sldNum" sz="quarter" idx="12"/>
          </p:nvPr>
        </p:nvSpPr>
        <p:spPr/>
        <p:txBody>
          <a:bodyPr/>
          <a:lstStyle/>
          <a:p>
            <a:fld id="{915FD2DB-8ADA-B545-AFAB-533CE7EC3A77}" type="slidenum">
              <a:rPr lang="en-US" smtClean="0"/>
              <a:pPr/>
              <a:t>35</a:t>
            </a:fld>
            <a:endParaRPr lang="en-US"/>
          </a:p>
        </p:txBody>
      </p:sp>
      <p:pic>
        <p:nvPicPr>
          <p:cNvPr id="8" name="Picture 7">
            <a:extLst>
              <a:ext uri="{FF2B5EF4-FFF2-40B4-BE49-F238E27FC236}">
                <a16:creationId xmlns:a16="http://schemas.microsoft.com/office/drawing/2014/main" id="{86B13588-7CB2-4E19-B230-57AF65CA712F}"/>
              </a:ext>
            </a:extLst>
          </p:cNvPr>
          <p:cNvPicPr>
            <a:picLocks noChangeAspect="1"/>
          </p:cNvPicPr>
          <p:nvPr/>
        </p:nvPicPr>
        <p:blipFill>
          <a:blip r:embed="rId2"/>
          <a:stretch>
            <a:fillRect/>
          </a:stretch>
        </p:blipFill>
        <p:spPr>
          <a:xfrm>
            <a:off x="6694844" y="801323"/>
            <a:ext cx="2135746" cy="2135746"/>
          </a:xfrm>
          <a:prstGeom prst="ellipse">
            <a:avLst/>
          </a:prstGeom>
          <a:ln w="12700">
            <a:solidFill>
              <a:srgbClr val="5B99CC"/>
            </a:solidFill>
          </a:ln>
        </p:spPr>
      </p:pic>
      <p:sp>
        <p:nvSpPr>
          <p:cNvPr id="17" name="Title 16">
            <a:extLst>
              <a:ext uri="{FF2B5EF4-FFF2-40B4-BE49-F238E27FC236}">
                <a16:creationId xmlns:a16="http://schemas.microsoft.com/office/drawing/2014/main" id="{F162461F-8127-4230-8D42-CA0847196D02}"/>
              </a:ext>
            </a:extLst>
          </p:cNvPr>
          <p:cNvSpPr>
            <a:spLocks noGrp="1"/>
          </p:cNvSpPr>
          <p:nvPr>
            <p:ph type="title"/>
          </p:nvPr>
        </p:nvSpPr>
        <p:spPr/>
        <p:txBody>
          <a:bodyPr>
            <a:no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Chris </a:t>
            </a:r>
            <a:r>
              <a:rPr lang="en-CA" dirty="0" err="1">
                <a:latin typeface="Ebrima" panose="02000000000000000000" pitchFamily="2" charset="0"/>
                <a:ea typeface="Ebrima" panose="02000000000000000000" pitchFamily="2" charset="0"/>
                <a:cs typeface="Ebrima" panose="02000000000000000000" pitchFamily="2" charset="0"/>
              </a:rPr>
              <a:t>crk</a:t>
            </a:r>
            <a:endParaRPr lang="en-CA" dirty="0">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082220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CB1264-DC4D-417A-8BE9-5C973569A74C}"/>
              </a:ext>
            </a:extLst>
          </p:cNvPr>
          <p:cNvSpPr>
            <a:spLocks noGrp="1"/>
          </p:cNvSpPr>
          <p:nvPr>
            <p:ph type="sldNum" sz="quarter" idx="12"/>
          </p:nvPr>
        </p:nvSpPr>
        <p:spPr/>
        <p:txBody>
          <a:bodyPr/>
          <a:lstStyle/>
          <a:p>
            <a:fld id="{915FD2DB-8ADA-B545-AFAB-533CE7EC3A77}" type="slidenum">
              <a:rPr lang="en-US" smtClean="0"/>
              <a:pPr/>
              <a:t>36</a:t>
            </a:fld>
            <a:endParaRPr lang="en-US"/>
          </a:p>
        </p:txBody>
      </p:sp>
      <p:pic>
        <p:nvPicPr>
          <p:cNvPr id="8" name="Picture 7">
            <a:extLst>
              <a:ext uri="{FF2B5EF4-FFF2-40B4-BE49-F238E27FC236}">
                <a16:creationId xmlns:a16="http://schemas.microsoft.com/office/drawing/2014/main" id="{86B13588-7CB2-4E19-B230-57AF65CA712F}"/>
              </a:ext>
            </a:extLst>
          </p:cNvPr>
          <p:cNvPicPr>
            <a:picLocks noChangeAspect="1"/>
          </p:cNvPicPr>
          <p:nvPr/>
        </p:nvPicPr>
        <p:blipFill>
          <a:blip r:embed="rId2"/>
          <a:stretch>
            <a:fillRect/>
          </a:stretch>
        </p:blipFill>
        <p:spPr>
          <a:xfrm>
            <a:off x="6694844" y="801323"/>
            <a:ext cx="2135746" cy="2135746"/>
          </a:xfrm>
          <a:prstGeom prst="ellipse">
            <a:avLst/>
          </a:prstGeom>
          <a:ln w="12700">
            <a:solidFill>
              <a:srgbClr val="5B99CC"/>
            </a:solidFill>
          </a:ln>
        </p:spPr>
      </p:pic>
      <p:sp>
        <p:nvSpPr>
          <p:cNvPr id="17" name="Title 16">
            <a:extLst>
              <a:ext uri="{FF2B5EF4-FFF2-40B4-BE49-F238E27FC236}">
                <a16:creationId xmlns:a16="http://schemas.microsoft.com/office/drawing/2014/main" id="{F162461F-8127-4230-8D42-CA0847196D02}"/>
              </a:ext>
            </a:extLst>
          </p:cNvPr>
          <p:cNvSpPr>
            <a:spLocks noGrp="1"/>
          </p:cNvSpPr>
          <p:nvPr>
            <p:ph type="title"/>
          </p:nvPr>
        </p:nvSpPr>
        <p:spPr/>
        <p:txBody>
          <a:bodyPr>
            <a:no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Leech Head</a:t>
            </a:r>
            <a:endParaRPr lang="en-CA" dirty="0"/>
          </a:p>
        </p:txBody>
      </p:sp>
    </p:spTree>
    <p:extLst>
      <p:ext uri="{BB962C8B-B14F-4D97-AF65-F5344CB8AC3E}">
        <p14:creationId xmlns:p14="http://schemas.microsoft.com/office/powerpoint/2010/main" val="5138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CB1264-DC4D-417A-8BE9-5C973569A74C}"/>
              </a:ext>
            </a:extLst>
          </p:cNvPr>
          <p:cNvSpPr>
            <a:spLocks noGrp="1"/>
          </p:cNvSpPr>
          <p:nvPr>
            <p:ph type="sldNum" sz="quarter" idx="12"/>
          </p:nvPr>
        </p:nvSpPr>
        <p:spPr/>
        <p:txBody>
          <a:bodyPr/>
          <a:lstStyle/>
          <a:p>
            <a:fld id="{915FD2DB-8ADA-B545-AFAB-533CE7EC3A77}" type="slidenum">
              <a:rPr lang="en-US" smtClean="0"/>
              <a:pPr/>
              <a:t>37</a:t>
            </a:fld>
            <a:endParaRPr lang="en-US"/>
          </a:p>
        </p:txBody>
      </p:sp>
      <p:pic>
        <p:nvPicPr>
          <p:cNvPr id="8" name="Picture 7">
            <a:extLst>
              <a:ext uri="{FF2B5EF4-FFF2-40B4-BE49-F238E27FC236}">
                <a16:creationId xmlns:a16="http://schemas.microsoft.com/office/drawing/2014/main" id="{86B13588-7CB2-4E19-B230-57AF65CA712F}"/>
              </a:ext>
            </a:extLst>
          </p:cNvPr>
          <p:cNvPicPr>
            <a:picLocks noChangeAspect="1"/>
          </p:cNvPicPr>
          <p:nvPr/>
        </p:nvPicPr>
        <p:blipFill>
          <a:blip r:embed="rId2"/>
          <a:stretch>
            <a:fillRect/>
          </a:stretch>
        </p:blipFill>
        <p:spPr>
          <a:xfrm>
            <a:off x="6694844" y="801323"/>
            <a:ext cx="2135746" cy="2135746"/>
          </a:xfrm>
          <a:prstGeom prst="ellipse">
            <a:avLst/>
          </a:prstGeom>
          <a:ln w="12700">
            <a:solidFill>
              <a:srgbClr val="5B99CC"/>
            </a:solidFill>
          </a:ln>
        </p:spPr>
      </p:pic>
      <p:sp>
        <p:nvSpPr>
          <p:cNvPr id="17" name="Title 16">
            <a:extLst>
              <a:ext uri="{FF2B5EF4-FFF2-40B4-BE49-F238E27FC236}">
                <a16:creationId xmlns:a16="http://schemas.microsoft.com/office/drawing/2014/main" id="{F162461F-8127-4230-8D42-CA0847196D02}"/>
              </a:ext>
            </a:extLst>
          </p:cNvPr>
          <p:cNvSpPr>
            <a:spLocks noGrp="1"/>
          </p:cNvSpPr>
          <p:nvPr>
            <p:ph type="title"/>
          </p:nvPr>
        </p:nvSpPr>
        <p:spPr/>
        <p:txBody>
          <a:bodyPr>
            <a:no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Cragg Creek</a:t>
            </a:r>
            <a:endParaRPr lang="en-CA" dirty="0"/>
          </a:p>
        </p:txBody>
      </p:sp>
    </p:spTree>
    <p:extLst>
      <p:ext uri="{BB962C8B-B14F-4D97-AF65-F5344CB8AC3E}">
        <p14:creationId xmlns:p14="http://schemas.microsoft.com/office/powerpoint/2010/main" val="2761436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CB1264-DC4D-417A-8BE9-5C973569A74C}"/>
              </a:ext>
            </a:extLst>
          </p:cNvPr>
          <p:cNvSpPr>
            <a:spLocks noGrp="1"/>
          </p:cNvSpPr>
          <p:nvPr>
            <p:ph type="sldNum" sz="quarter" idx="12"/>
          </p:nvPr>
        </p:nvSpPr>
        <p:spPr/>
        <p:txBody>
          <a:bodyPr/>
          <a:lstStyle/>
          <a:p>
            <a:fld id="{915FD2DB-8ADA-B545-AFAB-533CE7EC3A77}" type="slidenum">
              <a:rPr lang="en-US" smtClean="0"/>
              <a:pPr/>
              <a:t>38</a:t>
            </a:fld>
            <a:endParaRPr lang="en-US"/>
          </a:p>
        </p:txBody>
      </p:sp>
      <p:pic>
        <p:nvPicPr>
          <p:cNvPr id="8" name="Picture 7">
            <a:extLst>
              <a:ext uri="{FF2B5EF4-FFF2-40B4-BE49-F238E27FC236}">
                <a16:creationId xmlns:a16="http://schemas.microsoft.com/office/drawing/2014/main" id="{86B13588-7CB2-4E19-B230-57AF65CA712F}"/>
              </a:ext>
            </a:extLst>
          </p:cNvPr>
          <p:cNvPicPr>
            <a:picLocks noChangeAspect="1"/>
          </p:cNvPicPr>
          <p:nvPr/>
        </p:nvPicPr>
        <p:blipFill>
          <a:blip r:embed="rId2"/>
          <a:stretch>
            <a:fillRect/>
          </a:stretch>
        </p:blipFill>
        <p:spPr>
          <a:xfrm>
            <a:off x="6694844" y="801323"/>
            <a:ext cx="2135746" cy="2135746"/>
          </a:xfrm>
          <a:prstGeom prst="ellipse">
            <a:avLst/>
          </a:prstGeom>
          <a:ln w="12700">
            <a:solidFill>
              <a:srgbClr val="5B99CC"/>
            </a:solidFill>
          </a:ln>
        </p:spPr>
      </p:pic>
      <p:sp>
        <p:nvSpPr>
          <p:cNvPr id="17" name="Title 16">
            <a:extLst>
              <a:ext uri="{FF2B5EF4-FFF2-40B4-BE49-F238E27FC236}">
                <a16:creationId xmlns:a16="http://schemas.microsoft.com/office/drawing/2014/main" id="{F162461F-8127-4230-8D42-CA0847196D02}"/>
              </a:ext>
            </a:extLst>
          </p:cNvPr>
          <p:cNvSpPr>
            <a:spLocks noGrp="1"/>
          </p:cNvSpPr>
          <p:nvPr>
            <p:ph type="title"/>
          </p:nvPr>
        </p:nvSpPr>
        <p:spPr/>
        <p:txBody>
          <a:bodyPr>
            <a:no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West Leech</a:t>
            </a:r>
            <a:endParaRPr lang="en-CA" sz="3200" dirty="0"/>
          </a:p>
        </p:txBody>
      </p:sp>
    </p:spTree>
    <p:extLst>
      <p:ext uri="{BB962C8B-B14F-4D97-AF65-F5344CB8AC3E}">
        <p14:creationId xmlns:p14="http://schemas.microsoft.com/office/powerpoint/2010/main" val="1997060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CB1264-DC4D-417A-8BE9-5C973569A74C}"/>
              </a:ext>
            </a:extLst>
          </p:cNvPr>
          <p:cNvSpPr>
            <a:spLocks noGrp="1"/>
          </p:cNvSpPr>
          <p:nvPr>
            <p:ph type="sldNum" sz="quarter" idx="12"/>
          </p:nvPr>
        </p:nvSpPr>
        <p:spPr/>
        <p:txBody>
          <a:bodyPr/>
          <a:lstStyle/>
          <a:p>
            <a:fld id="{915FD2DB-8ADA-B545-AFAB-533CE7EC3A77}" type="slidenum">
              <a:rPr lang="en-US" smtClean="0"/>
              <a:pPr/>
              <a:t>39</a:t>
            </a:fld>
            <a:endParaRPr lang="en-US"/>
          </a:p>
        </p:txBody>
      </p:sp>
      <p:pic>
        <p:nvPicPr>
          <p:cNvPr id="8" name="Picture 7">
            <a:extLst>
              <a:ext uri="{FF2B5EF4-FFF2-40B4-BE49-F238E27FC236}">
                <a16:creationId xmlns:a16="http://schemas.microsoft.com/office/drawing/2014/main" id="{86B13588-7CB2-4E19-B230-57AF65CA712F}"/>
              </a:ext>
            </a:extLst>
          </p:cNvPr>
          <p:cNvPicPr>
            <a:picLocks noChangeAspect="1"/>
          </p:cNvPicPr>
          <p:nvPr/>
        </p:nvPicPr>
        <p:blipFill>
          <a:blip r:embed="rId2"/>
          <a:stretch>
            <a:fillRect/>
          </a:stretch>
        </p:blipFill>
        <p:spPr>
          <a:xfrm>
            <a:off x="6694844" y="801323"/>
            <a:ext cx="2135746" cy="2135746"/>
          </a:xfrm>
          <a:prstGeom prst="ellipse">
            <a:avLst/>
          </a:prstGeom>
          <a:ln w="12700">
            <a:solidFill>
              <a:srgbClr val="5B99CC"/>
            </a:solidFill>
          </a:ln>
        </p:spPr>
      </p:pic>
      <p:sp>
        <p:nvSpPr>
          <p:cNvPr id="17" name="Title 16">
            <a:extLst>
              <a:ext uri="{FF2B5EF4-FFF2-40B4-BE49-F238E27FC236}">
                <a16:creationId xmlns:a16="http://schemas.microsoft.com/office/drawing/2014/main" id="{F162461F-8127-4230-8D42-CA0847196D02}"/>
              </a:ext>
            </a:extLst>
          </p:cNvPr>
          <p:cNvSpPr>
            <a:spLocks noGrp="1"/>
          </p:cNvSpPr>
          <p:nvPr>
            <p:ph type="title"/>
          </p:nvPr>
        </p:nvSpPr>
        <p:spPr/>
        <p:txBody>
          <a:bodyPr>
            <a:no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Leech Tunnel</a:t>
            </a:r>
            <a:endParaRPr lang="en-CA" sz="3200" dirty="0"/>
          </a:p>
        </p:txBody>
      </p:sp>
    </p:spTree>
    <p:extLst>
      <p:ext uri="{BB962C8B-B14F-4D97-AF65-F5344CB8AC3E}">
        <p14:creationId xmlns:p14="http://schemas.microsoft.com/office/powerpoint/2010/main" val="3501692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5C8413-213E-4137-AF7C-70F4F249F598}"/>
              </a:ext>
            </a:extLst>
          </p:cNvPr>
          <p:cNvSpPr>
            <a:spLocks noGrp="1"/>
          </p:cNvSpPr>
          <p:nvPr>
            <p:ph sz="half" idx="1"/>
          </p:nvPr>
        </p:nvSpPr>
        <p:spPr>
          <a:xfrm>
            <a:off x="550416" y="1580225"/>
            <a:ext cx="6072326" cy="4394872"/>
          </a:xfrm>
        </p:spPr>
        <p:txBody>
          <a:bodyPr>
            <a:normAutofit/>
          </a:bodyPr>
          <a:lstStyle/>
          <a:p>
            <a:pPr>
              <a:lnSpc>
                <a:spcPct val="100000"/>
              </a:lnSpc>
              <a:buClr>
                <a:srgbClr val="09A4D2"/>
              </a:buClr>
            </a:pPr>
            <a:r>
              <a:rPr lang="en-US" sz="2000" b="1" dirty="0">
                <a:latin typeface="Ebrima" panose="02000000000000000000" pitchFamily="2" charset="0"/>
                <a:ea typeface="Ebrima" panose="02000000000000000000" pitchFamily="2" charset="0"/>
                <a:cs typeface="Ebrima" panose="02000000000000000000" pitchFamily="2" charset="0"/>
              </a:rPr>
              <a:t>Greater Victoria Water Supply Area</a:t>
            </a:r>
            <a:r>
              <a:rPr lang="en-US" sz="2000" dirty="0">
                <a:latin typeface="Ebrima" panose="02000000000000000000" pitchFamily="2" charset="0"/>
                <a:ea typeface="Ebrima" panose="02000000000000000000" pitchFamily="2" charset="0"/>
                <a:cs typeface="Ebrima" panose="02000000000000000000" pitchFamily="2" charset="0"/>
              </a:rPr>
              <a:t>: </a:t>
            </a:r>
            <a:br>
              <a:rPr lang="en-US" sz="2000" dirty="0">
                <a:latin typeface="Ebrima" panose="02000000000000000000" pitchFamily="2" charset="0"/>
                <a:ea typeface="Ebrima" panose="02000000000000000000" pitchFamily="2" charset="0"/>
                <a:cs typeface="Ebrima" panose="02000000000000000000" pitchFamily="2" charset="0"/>
              </a:rPr>
            </a:br>
            <a:r>
              <a:rPr lang="en-US" sz="2000" dirty="0">
                <a:latin typeface="Ebrima" panose="02000000000000000000" pitchFamily="2" charset="0"/>
                <a:ea typeface="Ebrima" panose="02000000000000000000" pitchFamily="2" charset="0"/>
                <a:cs typeface="Ebrima" panose="02000000000000000000" pitchFamily="2" charset="0"/>
              </a:rPr>
              <a:t>205.49 km</a:t>
            </a:r>
            <a:r>
              <a:rPr lang="en-US" sz="2000" baseline="30000" dirty="0">
                <a:latin typeface="Ebrima" panose="02000000000000000000" pitchFamily="2" charset="0"/>
                <a:ea typeface="Ebrima" panose="02000000000000000000" pitchFamily="2" charset="0"/>
                <a:cs typeface="Ebrima" panose="02000000000000000000" pitchFamily="2" charset="0"/>
              </a:rPr>
              <a:t>2</a:t>
            </a:r>
            <a:r>
              <a:rPr lang="en-US" sz="2000" dirty="0">
                <a:latin typeface="Ebrima" panose="02000000000000000000" pitchFamily="2" charset="0"/>
                <a:ea typeface="Ebrima" panose="02000000000000000000" pitchFamily="2" charset="0"/>
                <a:cs typeface="Ebrima" panose="02000000000000000000" pitchFamily="2" charset="0"/>
              </a:rPr>
              <a:t> of protected source catchment lands</a:t>
            </a:r>
            <a:br>
              <a:rPr lang="en-US" dirty="0">
                <a:latin typeface="Ebrima" panose="02000000000000000000" pitchFamily="2" charset="0"/>
                <a:ea typeface="Ebrima" panose="02000000000000000000" pitchFamily="2" charset="0"/>
                <a:cs typeface="Ebrima" panose="02000000000000000000" pitchFamily="2" charset="0"/>
              </a:rPr>
            </a:br>
            <a:endParaRPr lang="en-US" dirty="0">
              <a:latin typeface="Ebrima" panose="02000000000000000000" pitchFamily="2" charset="0"/>
              <a:ea typeface="Ebrima" panose="02000000000000000000" pitchFamily="2" charset="0"/>
              <a:cs typeface="Ebrima" panose="02000000000000000000" pitchFamily="2" charset="0"/>
            </a:endParaRPr>
          </a:p>
          <a:p>
            <a:pPr>
              <a:spcBef>
                <a:spcPts val="1200"/>
              </a:spcBef>
              <a:buClr>
                <a:srgbClr val="09A4D2"/>
              </a:buClr>
            </a:pPr>
            <a:r>
              <a:rPr lang="en-US" sz="2000" b="1" dirty="0">
                <a:latin typeface="Ebrima" panose="02000000000000000000" pitchFamily="2" charset="0"/>
                <a:ea typeface="Ebrima" panose="02000000000000000000" pitchFamily="2" charset="0"/>
                <a:cs typeface="Ebrima" panose="02000000000000000000" pitchFamily="2" charset="0"/>
              </a:rPr>
              <a:t>Primary supply source</a:t>
            </a:r>
            <a:r>
              <a:rPr lang="en-US" sz="2000" dirty="0">
                <a:latin typeface="Ebrima" panose="02000000000000000000" pitchFamily="2" charset="0"/>
                <a:ea typeface="Ebrima" panose="02000000000000000000" pitchFamily="2" charset="0"/>
                <a:cs typeface="Ebrima" panose="02000000000000000000" pitchFamily="2" charset="0"/>
              </a:rPr>
              <a:t>: </a:t>
            </a:r>
          </a:p>
          <a:p>
            <a:pPr lvl="1">
              <a:spcAft>
                <a:spcPts val="1200"/>
              </a:spcAft>
              <a:buClr>
                <a:srgbClr val="09A4D2"/>
              </a:buClr>
            </a:pPr>
            <a:r>
              <a:rPr lang="en-US" dirty="0">
                <a:latin typeface="Ebrima" panose="02000000000000000000" pitchFamily="2" charset="0"/>
                <a:ea typeface="Ebrima" panose="02000000000000000000" pitchFamily="2" charset="0"/>
                <a:cs typeface="Ebrima" panose="02000000000000000000" pitchFamily="2" charset="0"/>
              </a:rPr>
              <a:t>Sooke Lake Watershed &amp; Reservoir System</a:t>
            </a:r>
          </a:p>
          <a:p>
            <a:pPr>
              <a:spcBef>
                <a:spcPts val="1200"/>
              </a:spcBef>
              <a:buClr>
                <a:srgbClr val="09A4D2"/>
              </a:buClr>
            </a:pPr>
            <a:r>
              <a:rPr lang="en-US" sz="2000" b="1" dirty="0">
                <a:latin typeface="Ebrima" panose="02000000000000000000" pitchFamily="2" charset="0"/>
                <a:ea typeface="Ebrima" panose="02000000000000000000" pitchFamily="2" charset="0"/>
                <a:cs typeface="Ebrima" panose="02000000000000000000" pitchFamily="2" charset="0"/>
              </a:rPr>
              <a:t>Secondary supply source</a:t>
            </a:r>
            <a:r>
              <a:rPr lang="en-US" sz="2000" dirty="0">
                <a:latin typeface="Ebrima" panose="02000000000000000000" pitchFamily="2" charset="0"/>
                <a:ea typeface="Ebrima" panose="02000000000000000000" pitchFamily="2" charset="0"/>
                <a:cs typeface="Ebrima" panose="02000000000000000000" pitchFamily="2" charset="0"/>
              </a:rPr>
              <a:t>: </a:t>
            </a:r>
          </a:p>
          <a:p>
            <a:pPr lvl="1">
              <a:spcAft>
                <a:spcPts val="1200"/>
              </a:spcAft>
              <a:buClr>
                <a:srgbClr val="09A4D2"/>
              </a:buClr>
            </a:pPr>
            <a:r>
              <a:rPr lang="en-US" dirty="0">
                <a:latin typeface="Ebrima" panose="02000000000000000000" pitchFamily="2" charset="0"/>
                <a:ea typeface="Ebrima" panose="02000000000000000000" pitchFamily="2" charset="0"/>
                <a:cs typeface="Ebrima" panose="02000000000000000000" pitchFamily="2" charset="0"/>
              </a:rPr>
              <a:t>Goldstream Watershed &amp; Reservoir System and Council Watershed (supplemental source)</a:t>
            </a:r>
          </a:p>
          <a:p>
            <a:pPr>
              <a:spcBef>
                <a:spcPts val="1200"/>
              </a:spcBef>
              <a:buClr>
                <a:srgbClr val="09A4D2"/>
              </a:buClr>
            </a:pPr>
            <a:r>
              <a:rPr lang="en-US" sz="2000" b="1" dirty="0">
                <a:latin typeface="Ebrima" panose="02000000000000000000" pitchFamily="2" charset="0"/>
                <a:ea typeface="Ebrima" panose="02000000000000000000" pitchFamily="2" charset="0"/>
                <a:cs typeface="Ebrima" panose="02000000000000000000" pitchFamily="2" charset="0"/>
              </a:rPr>
              <a:t>Future supplemental source</a:t>
            </a:r>
            <a:r>
              <a:rPr lang="en-US" sz="2000" dirty="0">
                <a:latin typeface="Ebrima" panose="02000000000000000000" pitchFamily="2" charset="0"/>
                <a:ea typeface="Ebrima" panose="02000000000000000000" pitchFamily="2" charset="0"/>
                <a:cs typeface="Ebrima" panose="02000000000000000000" pitchFamily="2" charset="0"/>
              </a:rPr>
              <a:t>: </a:t>
            </a:r>
          </a:p>
          <a:p>
            <a:pPr lvl="1">
              <a:buClr>
                <a:srgbClr val="09A4D2"/>
              </a:buClr>
            </a:pPr>
            <a:r>
              <a:rPr lang="en-CA" dirty="0">
                <a:latin typeface="Ebrima" panose="02000000000000000000" pitchFamily="2" charset="0"/>
                <a:ea typeface="Ebrima" panose="02000000000000000000" pitchFamily="2" charset="0"/>
                <a:cs typeface="Ebrima" panose="02000000000000000000" pitchFamily="2" charset="0"/>
              </a:rPr>
              <a:t>96.28 km</a:t>
            </a:r>
            <a:r>
              <a:rPr lang="en-CA" baseline="30000" dirty="0">
                <a:latin typeface="Ebrima" panose="02000000000000000000" pitchFamily="2" charset="0"/>
                <a:ea typeface="Ebrima" panose="02000000000000000000" pitchFamily="2" charset="0"/>
                <a:cs typeface="Ebrima" panose="02000000000000000000" pitchFamily="2" charset="0"/>
              </a:rPr>
              <a:t>2</a:t>
            </a:r>
            <a:r>
              <a:rPr lang="en-CA" dirty="0">
                <a:latin typeface="Ebrima" panose="02000000000000000000" pitchFamily="2" charset="0"/>
                <a:ea typeface="Ebrima" panose="02000000000000000000" pitchFamily="2" charset="0"/>
                <a:cs typeface="Ebrima" panose="02000000000000000000" pitchFamily="2" charset="0"/>
              </a:rPr>
              <a:t> of Leech River Watershed</a:t>
            </a:r>
          </a:p>
          <a:p>
            <a:pPr lvl="1">
              <a:spcAft>
                <a:spcPts val="1200"/>
              </a:spcAft>
              <a:buClr>
                <a:srgbClr val="09A4D2"/>
              </a:buClr>
            </a:pPr>
            <a:r>
              <a:rPr lang="en-CA" dirty="0">
                <a:latin typeface="Ebrima" panose="02000000000000000000" pitchFamily="2" charset="0"/>
                <a:ea typeface="Ebrima" panose="02000000000000000000" pitchFamily="2" charset="0"/>
                <a:cs typeface="Ebrima" panose="02000000000000000000" pitchFamily="2" charset="0"/>
              </a:rPr>
              <a:t>acquired in 2007 &amp; 2010 and protected from forest harvest and public access </a:t>
            </a:r>
            <a:endParaRPr lang="en-US" sz="2000" dirty="0">
              <a:latin typeface="Ebrima" panose="02000000000000000000" pitchFamily="2" charset="0"/>
              <a:ea typeface="Ebrima" panose="02000000000000000000" pitchFamily="2" charset="0"/>
              <a:cs typeface="Ebrima" panose="02000000000000000000" pitchFamily="2" charset="0"/>
            </a:endParaRPr>
          </a:p>
        </p:txBody>
      </p:sp>
      <p:sp>
        <p:nvSpPr>
          <p:cNvPr id="4" name="Slide Number Placeholder 3">
            <a:extLst>
              <a:ext uri="{FF2B5EF4-FFF2-40B4-BE49-F238E27FC236}">
                <a16:creationId xmlns:a16="http://schemas.microsoft.com/office/drawing/2014/main" id="{48F107F8-D2E9-4578-BEFD-019CC2132083}"/>
              </a:ext>
            </a:extLst>
          </p:cNvPr>
          <p:cNvSpPr>
            <a:spLocks noGrp="1"/>
          </p:cNvSpPr>
          <p:nvPr>
            <p:ph type="sldNum" sz="quarter" idx="12"/>
          </p:nvPr>
        </p:nvSpPr>
        <p:spPr/>
        <p:txBody>
          <a:bodyPr/>
          <a:lstStyle/>
          <a:p>
            <a:fld id="{915FD2DB-8ADA-B545-AFAB-533CE7EC3A77}" type="slidenum">
              <a:rPr lang="en-US" smtClean="0"/>
              <a:pPr/>
              <a:t>4</a:t>
            </a:fld>
            <a:endParaRPr lang="en-US"/>
          </a:p>
        </p:txBody>
      </p:sp>
      <p:sp>
        <p:nvSpPr>
          <p:cNvPr id="5" name="Title 4">
            <a:extLst>
              <a:ext uri="{FF2B5EF4-FFF2-40B4-BE49-F238E27FC236}">
                <a16:creationId xmlns:a16="http://schemas.microsoft.com/office/drawing/2014/main" id="{725C160F-E5A7-4B2F-8887-78CE4AC8BF2B}"/>
              </a:ext>
            </a:extLst>
          </p:cNvPr>
          <p:cNvSpPr>
            <a:spLocks noGrp="1"/>
          </p:cNvSpPr>
          <p:nvPr>
            <p:ph type="title"/>
          </p:nvPr>
        </p:nvSpPr>
        <p:spPr/>
        <p:txBody>
          <a:bodyPr>
            <a:norm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Capital Regional District</a:t>
            </a:r>
            <a:endParaRPr lang="en-CA" dirty="0"/>
          </a:p>
        </p:txBody>
      </p:sp>
      <p:sp>
        <p:nvSpPr>
          <p:cNvPr id="8" name="TextBox 7">
            <a:extLst>
              <a:ext uri="{FF2B5EF4-FFF2-40B4-BE49-F238E27FC236}">
                <a16:creationId xmlns:a16="http://schemas.microsoft.com/office/drawing/2014/main" id="{1C3B9F9C-4008-4472-96BE-F6B7D5699B31}"/>
              </a:ext>
            </a:extLst>
          </p:cNvPr>
          <p:cNvSpPr txBox="1"/>
          <p:nvPr/>
        </p:nvSpPr>
        <p:spPr>
          <a:xfrm>
            <a:off x="6811393" y="1730947"/>
            <a:ext cx="2057399" cy="4093428"/>
          </a:xfrm>
          <a:prstGeom prst="rect">
            <a:avLst/>
          </a:prstGeom>
          <a:noFill/>
          <a:ln>
            <a:solidFill>
              <a:srgbClr val="09A4D2"/>
            </a:solidFill>
          </a:ln>
        </p:spPr>
        <p:txBody>
          <a:bodyPr wrap="square" rtlCol="0">
            <a:spAutoFit/>
          </a:bodyPr>
          <a:lstStyle/>
          <a:p>
            <a:r>
              <a:rPr lang="en-CA" sz="2000" b="1" dirty="0">
                <a:solidFill>
                  <a:srgbClr val="5B99CC"/>
                </a:solidFill>
                <a:latin typeface="Ebrima" panose="02000000000000000000" pitchFamily="2" charset="0"/>
                <a:ea typeface="Ebrima" panose="02000000000000000000" pitchFamily="2" charset="0"/>
                <a:cs typeface="Ebrima" panose="02000000000000000000" pitchFamily="2" charset="0"/>
              </a:rPr>
              <a:t>Unfiltered </a:t>
            </a:r>
            <a:r>
              <a:rPr lang="en-CA" sz="2000" dirty="0">
                <a:latin typeface="Ebrima" panose="02000000000000000000" pitchFamily="2" charset="0"/>
                <a:ea typeface="Ebrima" panose="02000000000000000000" pitchFamily="2" charset="0"/>
                <a:cs typeface="Ebrima" panose="02000000000000000000" pitchFamily="2" charset="0"/>
              </a:rPr>
              <a:t>source water is disinfected with </a:t>
            </a:r>
            <a:r>
              <a:rPr lang="en-CA" sz="2000" b="1" dirty="0">
                <a:solidFill>
                  <a:srgbClr val="5B99CC"/>
                </a:solidFill>
                <a:latin typeface="Ebrima" panose="02000000000000000000" pitchFamily="2" charset="0"/>
                <a:ea typeface="Ebrima" panose="02000000000000000000" pitchFamily="2" charset="0"/>
                <a:cs typeface="Ebrima" panose="02000000000000000000" pitchFamily="2" charset="0"/>
              </a:rPr>
              <a:t>UV light and free chlorine </a:t>
            </a:r>
            <a:r>
              <a:rPr lang="en-CA" sz="2000" dirty="0">
                <a:latin typeface="Ebrima" panose="02000000000000000000" pitchFamily="2" charset="0"/>
                <a:ea typeface="Ebrima" panose="02000000000000000000" pitchFamily="2" charset="0"/>
                <a:cs typeface="Ebrima" panose="02000000000000000000" pitchFamily="2" charset="0"/>
              </a:rPr>
              <a:t>(primary disinfection) </a:t>
            </a:r>
          </a:p>
          <a:p>
            <a:r>
              <a:rPr lang="en-CA" sz="2000" dirty="0">
                <a:latin typeface="Ebrima" panose="02000000000000000000" pitchFamily="2" charset="0"/>
                <a:ea typeface="Ebrima" panose="02000000000000000000" pitchFamily="2" charset="0"/>
                <a:cs typeface="Ebrima" panose="02000000000000000000" pitchFamily="2" charset="0"/>
              </a:rPr>
              <a:t>and then with </a:t>
            </a:r>
            <a:r>
              <a:rPr lang="en-CA" sz="2000" b="1" dirty="0">
                <a:solidFill>
                  <a:srgbClr val="5B99CC"/>
                </a:solidFill>
                <a:latin typeface="Ebrima" panose="02000000000000000000" pitchFamily="2" charset="0"/>
                <a:ea typeface="Ebrima" panose="02000000000000000000" pitchFamily="2" charset="0"/>
                <a:cs typeface="Ebrima" panose="02000000000000000000" pitchFamily="2" charset="0"/>
              </a:rPr>
              <a:t>ammonia</a:t>
            </a:r>
            <a:r>
              <a:rPr lang="en-CA" sz="2000" dirty="0">
                <a:latin typeface="Ebrima" panose="02000000000000000000" pitchFamily="2" charset="0"/>
                <a:ea typeface="Ebrima" panose="02000000000000000000" pitchFamily="2" charset="0"/>
                <a:cs typeface="Ebrima" panose="02000000000000000000" pitchFamily="2" charset="0"/>
              </a:rPr>
              <a:t>, to produce chloramine (secondary disinfection)</a:t>
            </a:r>
          </a:p>
        </p:txBody>
      </p:sp>
    </p:spTree>
    <p:extLst>
      <p:ext uri="{BB962C8B-B14F-4D97-AF65-F5344CB8AC3E}">
        <p14:creationId xmlns:p14="http://schemas.microsoft.com/office/powerpoint/2010/main" val="215151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0C03E7-FE99-4B9D-93D0-A8360E887CB8}"/>
              </a:ext>
            </a:extLst>
          </p:cNvPr>
          <p:cNvSpPr>
            <a:spLocks noGrp="1"/>
          </p:cNvSpPr>
          <p:nvPr>
            <p:ph sz="half" idx="2"/>
          </p:nvPr>
        </p:nvSpPr>
        <p:spPr>
          <a:xfrm>
            <a:off x="4323425" y="1612113"/>
            <a:ext cx="4428819" cy="4389192"/>
          </a:xfrm>
        </p:spPr>
        <p:txBody>
          <a:bodyPr>
            <a:noAutofit/>
          </a:bodyPr>
          <a:lstStyle/>
          <a:p>
            <a:pPr marL="0" indent="0">
              <a:spcAft>
                <a:spcPts val="1200"/>
              </a:spcAft>
              <a:buClr>
                <a:srgbClr val="09A4D2"/>
              </a:buClr>
              <a:buNone/>
            </a:pPr>
            <a:r>
              <a:rPr lang="en-CA" sz="2000" b="1" dirty="0">
                <a:solidFill>
                  <a:srgbClr val="5B99CC"/>
                </a:solidFill>
                <a:latin typeface="Ebrima" panose="02000000000000000000" pitchFamily="2" charset="0"/>
                <a:ea typeface="Ebrima" panose="02000000000000000000" pitchFamily="2" charset="0"/>
                <a:cs typeface="Ebrima" panose="02000000000000000000" pitchFamily="2" charset="0"/>
              </a:rPr>
              <a:t>Master variable in aquatic systems</a:t>
            </a:r>
          </a:p>
          <a:p>
            <a:pPr>
              <a:spcAft>
                <a:spcPts val="12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Binding and transport of metals</a:t>
            </a:r>
          </a:p>
          <a:p>
            <a:pPr>
              <a:spcAft>
                <a:spcPts val="12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Precursor for disinfection by-products following source water chlorination</a:t>
            </a:r>
          </a:p>
          <a:p>
            <a:pPr>
              <a:spcAft>
                <a:spcPts val="12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Nutrient source for heterotrophs</a:t>
            </a:r>
          </a:p>
          <a:p>
            <a:pPr lvl="1">
              <a:spcAft>
                <a:spcPts val="1200"/>
              </a:spcAft>
              <a:buClr>
                <a:srgbClr val="09A4D2"/>
              </a:buClr>
            </a:pPr>
            <a:r>
              <a:rPr lang="en-CA" sz="1700" dirty="0">
                <a:solidFill>
                  <a:srgbClr val="3B3838"/>
                </a:solidFill>
                <a:latin typeface="Ebrima" panose="02000000000000000000" pitchFamily="2" charset="0"/>
                <a:ea typeface="Ebrima" panose="02000000000000000000" pitchFamily="2" charset="0"/>
                <a:cs typeface="Ebrima" panose="02000000000000000000" pitchFamily="2" charset="0"/>
              </a:rPr>
              <a:t>Algae blooms</a:t>
            </a:r>
          </a:p>
          <a:p>
            <a:pPr lvl="1">
              <a:spcAft>
                <a:spcPts val="1200"/>
              </a:spcAft>
              <a:buClr>
                <a:srgbClr val="09A4D2"/>
              </a:buClr>
            </a:pPr>
            <a:r>
              <a:rPr lang="en-CA" sz="1700" dirty="0">
                <a:solidFill>
                  <a:srgbClr val="3B3838"/>
                </a:solidFill>
                <a:latin typeface="Ebrima" panose="02000000000000000000" pitchFamily="2" charset="0"/>
                <a:ea typeface="Ebrima" panose="02000000000000000000" pitchFamily="2" charset="0"/>
                <a:cs typeface="Ebrima" panose="02000000000000000000" pitchFamily="2" charset="0"/>
              </a:rPr>
              <a:t>Biofouling </a:t>
            </a:r>
          </a:p>
          <a:p>
            <a:pPr>
              <a:spcAft>
                <a:spcPts val="1200"/>
              </a:spcAft>
              <a:buClr>
                <a:srgbClr val="09A4D2"/>
              </a:buClr>
            </a:pPr>
            <a:r>
              <a:rPr lang="en-CA" sz="2000" dirty="0">
                <a:solidFill>
                  <a:srgbClr val="3B3838"/>
                </a:solidFill>
                <a:latin typeface="Ebrima" panose="02000000000000000000" pitchFamily="2" charset="0"/>
                <a:ea typeface="Ebrima" panose="02000000000000000000" pitchFamily="2" charset="0"/>
                <a:cs typeface="Ebrima" panose="02000000000000000000" pitchFamily="2" charset="0"/>
              </a:rPr>
              <a:t>Increased oxidant demand during treatment</a:t>
            </a:r>
          </a:p>
          <a:p>
            <a:pPr>
              <a:spcAft>
                <a:spcPts val="1200"/>
              </a:spcAft>
              <a:buClr>
                <a:srgbClr val="09A4D2"/>
              </a:buClr>
            </a:pPr>
            <a:endParaRPr lang="en-CA" sz="2000" dirty="0">
              <a:solidFill>
                <a:srgbClr val="3B3838"/>
              </a:solidFill>
              <a:latin typeface="Ebrima" panose="02000000000000000000" pitchFamily="2" charset="0"/>
              <a:ea typeface="Ebrima" panose="02000000000000000000" pitchFamily="2" charset="0"/>
              <a:cs typeface="Ebrima" panose="02000000000000000000" pitchFamily="2" charset="0"/>
            </a:endParaRPr>
          </a:p>
        </p:txBody>
      </p:sp>
      <p:sp>
        <p:nvSpPr>
          <p:cNvPr id="4" name="Slide Number Placeholder 3">
            <a:extLst>
              <a:ext uri="{FF2B5EF4-FFF2-40B4-BE49-F238E27FC236}">
                <a16:creationId xmlns:a16="http://schemas.microsoft.com/office/drawing/2014/main" id="{EBE08194-D3C3-4757-8D4E-734496EE8EB7}"/>
              </a:ext>
            </a:extLst>
          </p:cNvPr>
          <p:cNvSpPr>
            <a:spLocks noGrp="1"/>
          </p:cNvSpPr>
          <p:nvPr>
            <p:ph type="sldNum" sz="quarter" idx="12"/>
          </p:nvPr>
        </p:nvSpPr>
        <p:spPr/>
        <p:txBody>
          <a:bodyPr/>
          <a:lstStyle/>
          <a:p>
            <a:fld id="{915FD2DB-8ADA-B545-AFAB-533CE7EC3A77}" type="slidenum">
              <a:rPr lang="en-US" smtClean="0"/>
              <a:pPr/>
              <a:t>5</a:t>
            </a:fld>
            <a:endParaRPr lang="en-US"/>
          </a:p>
        </p:txBody>
      </p:sp>
      <p:sp>
        <p:nvSpPr>
          <p:cNvPr id="5" name="Title 4">
            <a:extLst>
              <a:ext uri="{FF2B5EF4-FFF2-40B4-BE49-F238E27FC236}">
                <a16:creationId xmlns:a16="http://schemas.microsoft.com/office/drawing/2014/main" id="{4D4C509A-8EC4-49B9-AB5D-B655773C2482}"/>
              </a:ext>
            </a:extLst>
          </p:cNvPr>
          <p:cNvSpPr>
            <a:spLocks noGrp="1"/>
          </p:cNvSpPr>
          <p:nvPr>
            <p:ph type="title"/>
          </p:nvPr>
        </p:nvSpPr>
        <p:spPr/>
        <p:txBody>
          <a:bodyPr>
            <a:normAutofit/>
          </a:bodyPr>
          <a:lstStyle/>
          <a:p>
            <a:pPr algn="ctr"/>
            <a:r>
              <a:rPr lang="en-CA" dirty="0"/>
              <a:t>Aqueous Natural Organic Matter</a:t>
            </a:r>
          </a:p>
        </p:txBody>
      </p:sp>
      <p:graphicFrame>
        <p:nvGraphicFramePr>
          <p:cNvPr id="7" name="Diagram 6">
            <a:extLst>
              <a:ext uri="{FF2B5EF4-FFF2-40B4-BE49-F238E27FC236}">
                <a16:creationId xmlns:a16="http://schemas.microsoft.com/office/drawing/2014/main" id="{49D990B4-469E-4C55-8564-72299355000B}"/>
              </a:ext>
            </a:extLst>
          </p:cNvPr>
          <p:cNvGraphicFramePr/>
          <p:nvPr>
            <p:extLst>
              <p:ext uri="{D42A27DB-BD31-4B8C-83A1-F6EECF244321}">
                <p14:modId xmlns:p14="http://schemas.microsoft.com/office/powerpoint/2010/main" val="2143502017"/>
              </p:ext>
            </p:extLst>
          </p:nvPr>
        </p:nvGraphicFramePr>
        <p:xfrm>
          <a:off x="-625506" y="177879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Group 13">
            <a:extLst>
              <a:ext uri="{FF2B5EF4-FFF2-40B4-BE49-F238E27FC236}">
                <a16:creationId xmlns:a16="http://schemas.microsoft.com/office/drawing/2014/main" id="{6F2FD760-5D70-444D-9C6A-7AAD1A63995E}"/>
              </a:ext>
            </a:extLst>
          </p:cNvPr>
          <p:cNvGrpSpPr/>
          <p:nvPr/>
        </p:nvGrpSpPr>
        <p:grpSpPr>
          <a:xfrm>
            <a:off x="377212" y="2505042"/>
            <a:ext cx="1068754" cy="953008"/>
            <a:chOff x="1209468" y="2430633"/>
            <a:chExt cx="1068754" cy="953008"/>
          </a:xfrm>
        </p:grpSpPr>
        <p:sp>
          <p:nvSpPr>
            <p:cNvPr id="9" name="Oval 8">
              <a:extLst>
                <a:ext uri="{FF2B5EF4-FFF2-40B4-BE49-F238E27FC236}">
                  <a16:creationId xmlns:a16="http://schemas.microsoft.com/office/drawing/2014/main" id="{FA01B9DB-5561-493A-BA03-79123C77824C}"/>
                </a:ext>
              </a:extLst>
            </p:cNvPr>
            <p:cNvSpPr/>
            <p:nvPr/>
          </p:nvSpPr>
          <p:spPr>
            <a:xfrm>
              <a:off x="1236785" y="2430633"/>
              <a:ext cx="953207" cy="953008"/>
            </a:xfrm>
            <a:prstGeom prst="ellipse">
              <a:avLst/>
            </a:prstGeom>
            <a:solidFill>
              <a:srgbClr val="5B99CC"/>
            </a:solidFill>
            <a:ln>
              <a:solidFill>
                <a:srgbClr val="FFFFFF"/>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TextBox 5">
              <a:extLst>
                <a:ext uri="{FF2B5EF4-FFF2-40B4-BE49-F238E27FC236}">
                  <a16:creationId xmlns:a16="http://schemas.microsoft.com/office/drawing/2014/main" id="{E3D0BA0F-099C-4D96-933E-B1B251FFD42B}"/>
                </a:ext>
              </a:extLst>
            </p:cNvPr>
            <p:cNvSpPr txBox="1"/>
            <p:nvPr/>
          </p:nvSpPr>
          <p:spPr>
            <a:xfrm>
              <a:off x="1209468" y="2614749"/>
              <a:ext cx="1068754" cy="584775"/>
            </a:xfrm>
            <a:prstGeom prst="rect">
              <a:avLst/>
            </a:prstGeom>
            <a:noFill/>
          </p:spPr>
          <p:txBody>
            <a:bodyPr wrap="none" rtlCol="0">
              <a:spAutoFit/>
            </a:bodyPr>
            <a:lstStyle/>
            <a:p>
              <a:pPr algn="ctr"/>
              <a:r>
                <a:rPr lang="en-CA" sz="1600" dirty="0">
                  <a:solidFill>
                    <a:schemeClr val="bg1"/>
                  </a:solidFill>
                </a:rPr>
                <a:t>Terrestrial </a:t>
              </a:r>
              <a:br>
                <a:rPr lang="en-CA" sz="1600" dirty="0">
                  <a:solidFill>
                    <a:schemeClr val="bg1"/>
                  </a:solidFill>
                </a:rPr>
              </a:br>
              <a:r>
                <a:rPr lang="en-CA" sz="1600" dirty="0">
                  <a:solidFill>
                    <a:schemeClr val="bg1"/>
                  </a:solidFill>
                </a:rPr>
                <a:t>sources</a:t>
              </a:r>
            </a:p>
          </p:txBody>
        </p:sp>
      </p:grpSp>
      <p:grpSp>
        <p:nvGrpSpPr>
          <p:cNvPr id="13" name="Group 12">
            <a:extLst>
              <a:ext uri="{FF2B5EF4-FFF2-40B4-BE49-F238E27FC236}">
                <a16:creationId xmlns:a16="http://schemas.microsoft.com/office/drawing/2014/main" id="{0BBBA5AD-E38D-4783-AB6F-7230683AF588}"/>
              </a:ext>
            </a:extLst>
          </p:cNvPr>
          <p:cNvGrpSpPr/>
          <p:nvPr/>
        </p:nvGrpSpPr>
        <p:grpSpPr>
          <a:xfrm>
            <a:off x="369996" y="4040168"/>
            <a:ext cx="985976" cy="953008"/>
            <a:chOff x="1220401" y="4222003"/>
            <a:chExt cx="985976" cy="953008"/>
          </a:xfrm>
        </p:grpSpPr>
        <p:sp>
          <p:nvSpPr>
            <p:cNvPr id="10" name="Oval 9">
              <a:extLst>
                <a:ext uri="{FF2B5EF4-FFF2-40B4-BE49-F238E27FC236}">
                  <a16:creationId xmlns:a16="http://schemas.microsoft.com/office/drawing/2014/main" id="{214FA5FE-D3CB-440A-807D-E86CC9591ED5}"/>
                </a:ext>
              </a:extLst>
            </p:cNvPr>
            <p:cNvSpPr/>
            <p:nvPr/>
          </p:nvSpPr>
          <p:spPr>
            <a:xfrm>
              <a:off x="1236786" y="4222003"/>
              <a:ext cx="953207" cy="953008"/>
            </a:xfrm>
            <a:prstGeom prst="ellipse">
              <a:avLst/>
            </a:prstGeom>
            <a:solidFill>
              <a:srgbClr val="5B99CC"/>
            </a:solidFill>
            <a:ln>
              <a:solidFill>
                <a:srgbClr val="FFFFFF"/>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TextBox 11">
              <a:extLst>
                <a:ext uri="{FF2B5EF4-FFF2-40B4-BE49-F238E27FC236}">
                  <a16:creationId xmlns:a16="http://schemas.microsoft.com/office/drawing/2014/main" id="{0E17339C-74EF-4F2F-BA5C-3823699D9F48}"/>
                </a:ext>
              </a:extLst>
            </p:cNvPr>
            <p:cNvSpPr txBox="1"/>
            <p:nvPr/>
          </p:nvSpPr>
          <p:spPr>
            <a:xfrm>
              <a:off x="1220401" y="4406119"/>
              <a:ext cx="985976" cy="584775"/>
            </a:xfrm>
            <a:prstGeom prst="rect">
              <a:avLst/>
            </a:prstGeom>
            <a:noFill/>
          </p:spPr>
          <p:txBody>
            <a:bodyPr wrap="none" rtlCol="0">
              <a:spAutoFit/>
            </a:bodyPr>
            <a:lstStyle/>
            <a:p>
              <a:pPr algn="ctr"/>
              <a:r>
                <a:rPr lang="en-CA" sz="1600" dirty="0">
                  <a:solidFill>
                    <a:schemeClr val="bg1"/>
                  </a:solidFill>
                </a:rPr>
                <a:t>In-stream</a:t>
              </a:r>
              <a:br>
                <a:rPr lang="en-CA" sz="1600" dirty="0">
                  <a:solidFill>
                    <a:schemeClr val="bg1"/>
                  </a:solidFill>
                </a:rPr>
              </a:br>
              <a:r>
                <a:rPr lang="en-CA" sz="1600" dirty="0">
                  <a:solidFill>
                    <a:schemeClr val="bg1"/>
                  </a:solidFill>
                </a:rPr>
                <a:t>sources</a:t>
              </a:r>
            </a:p>
          </p:txBody>
        </p:sp>
      </p:grpSp>
    </p:spTree>
    <p:extLst>
      <p:ext uri="{BB962C8B-B14F-4D97-AF65-F5344CB8AC3E}">
        <p14:creationId xmlns:p14="http://schemas.microsoft.com/office/powerpoint/2010/main" val="276146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AB3EFD-2A29-4D1A-8E21-7021058C67AB}"/>
              </a:ext>
            </a:extLst>
          </p:cNvPr>
          <p:cNvSpPr txBox="1">
            <a:spLocks/>
          </p:cNvSpPr>
          <p:nvPr/>
        </p:nvSpPr>
        <p:spPr>
          <a:xfrm>
            <a:off x="65942" y="92696"/>
            <a:ext cx="8937381" cy="1193844"/>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a:lstStyle>
          <a:p>
            <a:r>
              <a:rPr lang="en-CA" sz="4200" dirty="0">
                <a:latin typeface="Ebrima" panose="02000000000000000000" pitchFamily="2" charset="0"/>
                <a:ea typeface="Ebrima" panose="02000000000000000000" pitchFamily="2" charset="0"/>
                <a:cs typeface="Ebrima" panose="02000000000000000000" pitchFamily="2" charset="0"/>
              </a:rPr>
              <a:t>Research Question 1</a:t>
            </a:r>
          </a:p>
        </p:txBody>
      </p:sp>
      <p:sp>
        <p:nvSpPr>
          <p:cNvPr id="5" name="Content Placeholder 2">
            <a:extLst>
              <a:ext uri="{FF2B5EF4-FFF2-40B4-BE49-F238E27FC236}">
                <a16:creationId xmlns:a16="http://schemas.microsoft.com/office/drawing/2014/main" id="{CD97CD9C-B900-4514-968D-D620510470FA}"/>
              </a:ext>
            </a:extLst>
          </p:cNvPr>
          <p:cNvSpPr>
            <a:spLocks noGrp="1"/>
          </p:cNvSpPr>
          <p:nvPr>
            <p:ph idx="1"/>
          </p:nvPr>
        </p:nvSpPr>
        <p:spPr>
          <a:xfrm>
            <a:off x="628650" y="2734322"/>
            <a:ext cx="7886700" cy="2938509"/>
          </a:xfrm>
        </p:spPr>
        <p:txBody>
          <a:bodyPr>
            <a:noAutofit/>
          </a:bodyPr>
          <a:lstStyle/>
          <a:p>
            <a:pPr marL="457200" indent="-457200">
              <a:lnSpc>
                <a:spcPct val="125000"/>
              </a:lnSpc>
              <a:spcAft>
                <a:spcPts val="1800"/>
              </a:spcAft>
              <a:buFont typeface="+mj-lt"/>
              <a:buAutoNum type="arabicPeriod"/>
            </a:pPr>
            <a:r>
              <a:rPr lang="en-US" sz="2000" dirty="0">
                <a:solidFill>
                  <a:schemeClr val="tx1"/>
                </a:solidFill>
                <a:latin typeface="Ebrima" panose="02000000000000000000" pitchFamily="2" charset="0"/>
                <a:ea typeface="Ebrima" panose="02000000000000000000" pitchFamily="2" charset="0"/>
                <a:cs typeface="Ebrima" panose="02000000000000000000" pitchFamily="2" charset="0"/>
              </a:rPr>
              <a:t>How does aqueous NOM quantity and quality vary through space and time across the Greater Victoria Water Supply Area, and what influence does seasonality have?</a:t>
            </a:r>
          </a:p>
          <a:p>
            <a:pPr marL="971550" lvl="1" indent="-457200">
              <a:lnSpc>
                <a:spcPct val="125000"/>
              </a:lnSpc>
              <a:spcAft>
                <a:spcPts val="1800"/>
              </a:spcAft>
            </a:pPr>
            <a:r>
              <a:rPr lang="en-US" sz="2000" b="1" dirty="0">
                <a:solidFill>
                  <a:srgbClr val="FFFFFF"/>
                </a:solidFill>
                <a:latin typeface="Ebrima" panose="02000000000000000000" pitchFamily="2" charset="0"/>
                <a:ea typeface="Ebrima" panose="02000000000000000000" pitchFamily="2" charset="0"/>
                <a:cs typeface="Ebrima" panose="02000000000000000000" pitchFamily="2" charset="0"/>
              </a:rPr>
              <a:t>Objective 1:</a:t>
            </a:r>
            <a:r>
              <a:rPr lang="en-US" sz="2000" dirty="0">
                <a:solidFill>
                  <a:srgbClr val="FFFFFF"/>
                </a:solidFill>
                <a:latin typeface="Ebrima" panose="02000000000000000000" pitchFamily="2" charset="0"/>
                <a:ea typeface="Ebrima" panose="02000000000000000000" pitchFamily="2" charset="0"/>
                <a:cs typeface="Ebrima" panose="02000000000000000000" pitchFamily="2" charset="0"/>
              </a:rPr>
              <a:t> Design a sampling strategy to describe spatial and temporal patterns and variation of DOC concentrations and UV-Vis spectral properties of NOM characteristics.</a:t>
            </a:r>
          </a:p>
        </p:txBody>
      </p:sp>
      <p:sp>
        <p:nvSpPr>
          <p:cNvPr id="7" name="Slide Number Placeholder 3">
            <a:extLst>
              <a:ext uri="{FF2B5EF4-FFF2-40B4-BE49-F238E27FC236}">
                <a16:creationId xmlns:a16="http://schemas.microsoft.com/office/drawing/2014/main" id="{4BAAB01C-6497-43A1-BB40-C5EA2D306598}"/>
              </a:ext>
            </a:extLst>
          </p:cNvPr>
          <p:cNvSpPr txBox="1">
            <a:spLocks/>
          </p:cNvSpPr>
          <p:nvPr/>
        </p:nvSpPr>
        <p:spPr>
          <a:xfrm>
            <a:off x="6694844" y="6233148"/>
            <a:ext cx="2057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85000"/>
                  </a:schemeClr>
                </a:solidFill>
              </a:rPr>
              <a:t>|     </a:t>
            </a:r>
            <a:fld id="{915FD2DB-8ADA-B545-AFAB-533CE7EC3A77}" type="slidenum">
              <a:rPr lang="en-US" sz="1100" smtClean="0">
                <a:solidFill>
                  <a:schemeClr val="bg1">
                    <a:lumMod val="85000"/>
                  </a:schemeClr>
                </a:solidFill>
              </a:rPr>
              <a:pPr algn="r"/>
              <a:t>6</a:t>
            </a:fld>
            <a:endParaRPr lang="en-US" sz="1100" dirty="0">
              <a:solidFill>
                <a:schemeClr val="bg1">
                  <a:lumMod val="85000"/>
                </a:schemeClr>
              </a:solidFill>
            </a:endParaRPr>
          </a:p>
        </p:txBody>
      </p:sp>
    </p:spTree>
    <p:extLst>
      <p:ext uri="{BB962C8B-B14F-4D97-AF65-F5344CB8AC3E}">
        <p14:creationId xmlns:p14="http://schemas.microsoft.com/office/powerpoint/2010/main" val="293327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AB3EFD-2A29-4D1A-8E21-7021058C67AB}"/>
              </a:ext>
            </a:extLst>
          </p:cNvPr>
          <p:cNvSpPr txBox="1">
            <a:spLocks/>
          </p:cNvSpPr>
          <p:nvPr/>
        </p:nvSpPr>
        <p:spPr>
          <a:xfrm>
            <a:off x="65942" y="92696"/>
            <a:ext cx="8937381" cy="1193844"/>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a:lstStyle>
          <a:p>
            <a:r>
              <a:rPr lang="en-CA" sz="4200" dirty="0">
                <a:latin typeface="Ebrima" panose="02000000000000000000" pitchFamily="2" charset="0"/>
                <a:ea typeface="Ebrima" panose="02000000000000000000" pitchFamily="2" charset="0"/>
                <a:cs typeface="Ebrima" panose="02000000000000000000" pitchFamily="2" charset="0"/>
              </a:rPr>
              <a:t>Research Question 2</a:t>
            </a:r>
          </a:p>
        </p:txBody>
      </p:sp>
      <p:sp>
        <p:nvSpPr>
          <p:cNvPr id="5" name="Content Placeholder 2">
            <a:extLst>
              <a:ext uri="{FF2B5EF4-FFF2-40B4-BE49-F238E27FC236}">
                <a16:creationId xmlns:a16="http://schemas.microsoft.com/office/drawing/2014/main" id="{CD97CD9C-B900-4514-968D-D620510470FA}"/>
              </a:ext>
            </a:extLst>
          </p:cNvPr>
          <p:cNvSpPr>
            <a:spLocks noGrp="1"/>
          </p:cNvSpPr>
          <p:nvPr>
            <p:ph idx="1"/>
          </p:nvPr>
        </p:nvSpPr>
        <p:spPr>
          <a:xfrm>
            <a:off x="628650" y="2734322"/>
            <a:ext cx="7886700" cy="3284738"/>
          </a:xfrm>
        </p:spPr>
        <p:txBody>
          <a:bodyPr>
            <a:noAutofit/>
          </a:bodyPr>
          <a:lstStyle/>
          <a:p>
            <a:pPr marL="457200" indent="-457200">
              <a:lnSpc>
                <a:spcPct val="125000"/>
              </a:lnSpc>
              <a:spcAft>
                <a:spcPts val="1800"/>
              </a:spcAft>
              <a:buFont typeface="+mj-lt"/>
              <a:buAutoNum type="arabicPeriod" startAt="2"/>
            </a:pPr>
            <a:r>
              <a:rPr lang="en-US" sz="2000" dirty="0">
                <a:solidFill>
                  <a:schemeClr val="tx1"/>
                </a:solidFill>
                <a:latin typeface="Ebrima" panose="02000000000000000000" pitchFamily="2" charset="0"/>
                <a:ea typeface="Ebrima" panose="02000000000000000000" pitchFamily="2" charset="0"/>
                <a:cs typeface="Ebrima" panose="02000000000000000000" pitchFamily="2" charset="0"/>
              </a:rPr>
              <a:t>With respect to watershed characteristics (e.g. slope or land-cover) and hydroclimatic conditions (e.g. antecedent wetness), what are the primary drivers for changes in NOM quantity and quality in the Leech Water Supply Area</a:t>
            </a:r>
          </a:p>
          <a:p>
            <a:pPr marL="971550" lvl="1" indent="-457200">
              <a:lnSpc>
                <a:spcPct val="125000"/>
              </a:lnSpc>
              <a:spcAft>
                <a:spcPts val="1800"/>
              </a:spcAft>
            </a:pPr>
            <a:r>
              <a:rPr lang="en-US" sz="2000" b="1" dirty="0">
                <a:solidFill>
                  <a:srgbClr val="FFFFFF"/>
                </a:solidFill>
                <a:latin typeface="Ebrima" panose="02000000000000000000" pitchFamily="2" charset="0"/>
                <a:ea typeface="Ebrima" panose="02000000000000000000" pitchFamily="2" charset="0"/>
                <a:cs typeface="Ebrima" panose="02000000000000000000" pitchFamily="2" charset="0"/>
              </a:rPr>
              <a:t>Objective 2:</a:t>
            </a:r>
            <a:r>
              <a:rPr lang="en-US" sz="2000" dirty="0">
                <a:solidFill>
                  <a:srgbClr val="FFFFFF"/>
                </a:solidFill>
                <a:latin typeface="Ebrima" panose="02000000000000000000" pitchFamily="2" charset="0"/>
                <a:ea typeface="Ebrima" panose="02000000000000000000" pitchFamily="2" charset="0"/>
                <a:cs typeface="Ebrima" panose="02000000000000000000" pitchFamily="2" charset="0"/>
              </a:rPr>
              <a:t> Explore relationships between water sample results of NOM quantity and quality to watershed characteristics and sampling conditions to identify explanatory variables</a:t>
            </a:r>
          </a:p>
        </p:txBody>
      </p:sp>
      <p:sp>
        <p:nvSpPr>
          <p:cNvPr id="7" name="Slide Number Placeholder 3">
            <a:extLst>
              <a:ext uri="{FF2B5EF4-FFF2-40B4-BE49-F238E27FC236}">
                <a16:creationId xmlns:a16="http://schemas.microsoft.com/office/drawing/2014/main" id="{4BAAB01C-6497-43A1-BB40-C5EA2D306598}"/>
              </a:ext>
            </a:extLst>
          </p:cNvPr>
          <p:cNvSpPr txBox="1">
            <a:spLocks/>
          </p:cNvSpPr>
          <p:nvPr/>
        </p:nvSpPr>
        <p:spPr>
          <a:xfrm>
            <a:off x="6694844" y="6233148"/>
            <a:ext cx="2057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85000"/>
                  </a:schemeClr>
                </a:solidFill>
              </a:rPr>
              <a:t>|     </a:t>
            </a:r>
            <a:fld id="{915FD2DB-8ADA-B545-AFAB-533CE7EC3A77}" type="slidenum">
              <a:rPr lang="en-US" sz="1100" smtClean="0">
                <a:solidFill>
                  <a:schemeClr val="bg1">
                    <a:lumMod val="85000"/>
                  </a:schemeClr>
                </a:solidFill>
              </a:rPr>
              <a:pPr algn="r"/>
              <a:t>7</a:t>
            </a:fld>
            <a:endParaRPr lang="en-US" sz="1100" dirty="0">
              <a:solidFill>
                <a:schemeClr val="bg1">
                  <a:lumMod val="85000"/>
                </a:schemeClr>
              </a:solidFill>
            </a:endParaRPr>
          </a:p>
        </p:txBody>
      </p:sp>
    </p:spTree>
    <p:extLst>
      <p:ext uri="{BB962C8B-B14F-4D97-AF65-F5344CB8AC3E}">
        <p14:creationId xmlns:p14="http://schemas.microsoft.com/office/powerpoint/2010/main" val="1927838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AB3EFD-2A29-4D1A-8E21-7021058C67AB}"/>
              </a:ext>
            </a:extLst>
          </p:cNvPr>
          <p:cNvSpPr txBox="1">
            <a:spLocks/>
          </p:cNvSpPr>
          <p:nvPr/>
        </p:nvSpPr>
        <p:spPr>
          <a:xfrm>
            <a:off x="65942" y="92696"/>
            <a:ext cx="8937381" cy="1193844"/>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2400" b="1" kern="1200">
                <a:solidFill>
                  <a:schemeClr val="bg1"/>
                </a:solidFill>
                <a:latin typeface="Arial" panose="020B0604020202020204" pitchFamily="34" charset="0"/>
                <a:ea typeface="+mj-ea"/>
                <a:cs typeface="Arial" panose="020B0604020202020204" pitchFamily="34" charset="0"/>
              </a:defRPr>
            </a:lvl1pPr>
          </a:lstStyle>
          <a:p>
            <a:r>
              <a:rPr lang="en-CA" sz="4200" dirty="0">
                <a:latin typeface="Ebrima" panose="02000000000000000000" pitchFamily="2" charset="0"/>
                <a:ea typeface="Ebrima" panose="02000000000000000000" pitchFamily="2" charset="0"/>
                <a:cs typeface="Ebrima" panose="02000000000000000000" pitchFamily="2" charset="0"/>
              </a:rPr>
              <a:t>Research Question 3</a:t>
            </a:r>
          </a:p>
        </p:txBody>
      </p:sp>
      <p:sp>
        <p:nvSpPr>
          <p:cNvPr id="5" name="Content Placeholder 2">
            <a:extLst>
              <a:ext uri="{FF2B5EF4-FFF2-40B4-BE49-F238E27FC236}">
                <a16:creationId xmlns:a16="http://schemas.microsoft.com/office/drawing/2014/main" id="{CD97CD9C-B900-4514-968D-D620510470FA}"/>
              </a:ext>
            </a:extLst>
          </p:cNvPr>
          <p:cNvSpPr>
            <a:spLocks noGrp="1"/>
          </p:cNvSpPr>
          <p:nvPr>
            <p:ph idx="1"/>
          </p:nvPr>
        </p:nvSpPr>
        <p:spPr>
          <a:xfrm>
            <a:off x="628650" y="2734322"/>
            <a:ext cx="7886700" cy="2679161"/>
          </a:xfrm>
        </p:spPr>
        <p:txBody>
          <a:bodyPr>
            <a:noAutofit/>
          </a:bodyPr>
          <a:lstStyle/>
          <a:p>
            <a:pPr marL="457200" indent="-457200">
              <a:lnSpc>
                <a:spcPct val="125000"/>
              </a:lnSpc>
              <a:spcAft>
                <a:spcPts val="1800"/>
              </a:spcAft>
              <a:buFont typeface="+mj-lt"/>
              <a:buAutoNum type="arabicPeriod" startAt="3"/>
            </a:pPr>
            <a:r>
              <a:rPr lang="en-US" sz="2000" dirty="0">
                <a:solidFill>
                  <a:schemeClr val="tx1"/>
                </a:solidFill>
                <a:latin typeface="Ebrima" panose="02000000000000000000" pitchFamily="2" charset="0"/>
                <a:ea typeface="Ebrima" panose="02000000000000000000" pitchFamily="2" charset="0"/>
                <a:cs typeface="Ebrima" panose="02000000000000000000" pitchFamily="2" charset="0"/>
              </a:rPr>
              <a:t>What are the implications for watershed management and future drinking water supply? </a:t>
            </a:r>
          </a:p>
          <a:p>
            <a:pPr marL="971550" lvl="1" indent="-457200">
              <a:lnSpc>
                <a:spcPct val="125000"/>
              </a:lnSpc>
              <a:spcAft>
                <a:spcPts val="1800"/>
              </a:spcAft>
            </a:pPr>
            <a:r>
              <a:rPr lang="en-US" sz="2000" b="1" dirty="0">
                <a:solidFill>
                  <a:srgbClr val="FFFFFF"/>
                </a:solidFill>
                <a:latin typeface="Ebrima" panose="02000000000000000000" pitchFamily="2" charset="0"/>
                <a:ea typeface="Ebrima" panose="02000000000000000000" pitchFamily="2" charset="0"/>
                <a:cs typeface="Ebrima" panose="02000000000000000000" pitchFamily="2" charset="0"/>
              </a:rPr>
              <a:t>Objective 3:</a:t>
            </a:r>
            <a:r>
              <a:rPr lang="en-US" sz="2000" dirty="0">
                <a:solidFill>
                  <a:srgbClr val="FFFFFF"/>
                </a:solidFill>
                <a:latin typeface="Ebrima" panose="02000000000000000000" pitchFamily="2" charset="0"/>
                <a:ea typeface="Ebrima" panose="02000000000000000000" pitchFamily="2" charset="0"/>
                <a:cs typeface="Ebrima" panose="02000000000000000000" pitchFamily="2" charset="0"/>
              </a:rPr>
              <a:t> Provide context of how results can be used to inform watershed management planning for wildfire reduction strategies and design of continued water quality monitoring for future inter-basin transfers.</a:t>
            </a:r>
          </a:p>
        </p:txBody>
      </p:sp>
      <p:sp>
        <p:nvSpPr>
          <p:cNvPr id="7" name="Slide Number Placeholder 3">
            <a:extLst>
              <a:ext uri="{FF2B5EF4-FFF2-40B4-BE49-F238E27FC236}">
                <a16:creationId xmlns:a16="http://schemas.microsoft.com/office/drawing/2014/main" id="{4BAAB01C-6497-43A1-BB40-C5EA2D306598}"/>
              </a:ext>
            </a:extLst>
          </p:cNvPr>
          <p:cNvSpPr txBox="1">
            <a:spLocks/>
          </p:cNvSpPr>
          <p:nvPr/>
        </p:nvSpPr>
        <p:spPr>
          <a:xfrm>
            <a:off x="6694844" y="6233148"/>
            <a:ext cx="20574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lumMod val="85000"/>
                  </a:schemeClr>
                </a:solidFill>
              </a:rPr>
              <a:t>|     </a:t>
            </a:r>
            <a:fld id="{915FD2DB-8ADA-B545-AFAB-533CE7EC3A77}" type="slidenum">
              <a:rPr lang="en-US" sz="1100" smtClean="0">
                <a:solidFill>
                  <a:schemeClr val="bg1">
                    <a:lumMod val="85000"/>
                  </a:schemeClr>
                </a:solidFill>
              </a:rPr>
              <a:pPr algn="r"/>
              <a:t>8</a:t>
            </a:fld>
            <a:endParaRPr lang="en-US" sz="1100" dirty="0">
              <a:solidFill>
                <a:schemeClr val="bg1">
                  <a:lumMod val="85000"/>
                </a:schemeClr>
              </a:solidFill>
            </a:endParaRPr>
          </a:p>
        </p:txBody>
      </p:sp>
    </p:spTree>
    <p:extLst>
      <p:ext uri="{BB962C8B-B14F-4D97-AF65-F5344CB8AC3E}">
        <p14:creationId xmlns:p14="http://schemas.microsoft.com/office/powerpoint/2010/main" val="2345041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8F107F8-D2E9-4578-BEFD-019CC2132083}"/>
              </a:ext>
            </a:extLst>
          </p:cNvPr>
          <p:cNvSpPr>
            <a:spLocks noGrp="1"/>
          </p:cNvSpPr>
          <p:nvPr>
            <p:ph type="sldNum" sz="quarter" idx="12"/>
          </p:nvPr>
        </p:nvSpPr>
        <p:spPr/>
        <p:txBody>
          <a:bodyPr/>
          <a:lstStyle/>
          <a:p>
            <a:fld id="{915FD2DB-8ADA-B545-AFAB-533CE7EC3A77}" type="slidenum">
              <a:rPr lang="en-US" smtClean="0"/>
              <a:pPr/>
              <a:t>9</a:t>
            </a:fld>
            <a:endParaRPr lang="en-US"/>
          </a:p>
        </p:txBody>
      </p:sp>
      <p:sp>
        <p:nvSpPr>
          <p:cNvPr id="5" name="Title 4">
            <a:extLst>
              <a:ext uri="{FF2B5EF4-FFF2-40B4-BE49-F238E27FC236}">
                <a16:creationId xmlns:a16="http://schemas.microsoft.com/office/drawing/2014/main" id="{725C160F-E5A7-4B2F-8887-78CE4AC8BF2B}"/>
              </a:ext>
            </a:extLst>
          </p:cNvPr>
          <p:cNvSpPr>
            <a:spLocks noGrp="1"/>
          </p:cNvSpPr>
          <p:nvPr>
            <p:ph type="title"/>
          </p:nvPr>
        </p:nvSpPr>
        <p:spPr/>
        <p:txBody>
          <a:bodyPr>
            <a:normAutofit/>
          </a:bodyPr>
          <a:lstStyle/>
          <a:p>
            <a:pPr algn="ctr"/>
            <a:r>
              <a:rPr lang="en-CA" dirty="0">
                <a:latin typeface="Ebrima" panose="02000000000000000000" pitchFamily="2" charset="0"/>
                <a:ea typeface="Ebrima" panose="02000000000000000000" pitchFamily="2" charset="0"/>
                <a:cs typeface="Ebrima" panose="02000000000000000000" pitchFamily="2" charset="0"/>
              </a:rPr>
              <a:t>Tasks</a:t>
            </a:r>
            <a:endParaRPr lang="en-CA" dirty="0"/>
          </a:p>
        </p:txBody>
      </p:sp>
      <p:grpSp>
        <p:nvGrpSpPr>
          <p:cNvPr id="22" name="Group 21">
            <a:extLst>
              <a:ext uri="{FF2B5EF4-FFF2-40B4-BE49-F238E27FC236}">
                <a16:creationId xmlns:a16="http://schemas.microsoft.com/office/drawing/2014/main" id="{206D4B45-E490-49B5-9FEF-AFCEF8AF27CA}"/>
              </a:ext>
            </a:extLst>
          </p:cNvPr>
          <p:cNvGrpSpPr/>
          <p:nvPr/>
        </p:nvGrpSpPr>
        <p:grpSpPr>
          <a:xfrm>
            <a:off x="2429413" y="1746183"/>
            <a:ext cx="4285174" cy="3795860"/>
            <a:chOff x="4505326" y="2088333"/>
            <a:chExt cx="4285174" cy="3795860"/>
          </a:xfrm>
        </p:grpSpPr>
        <p:sp>
          <p:nvSpPr>
            <p:cNvPr id="6" name="TextBox 5">
              <a:extLst>
                <a:ext uri="{FF2B5EF4-FFF2-40B4-BE49-F238E27FC236}">
                  <a16:creationId xmlns:a16="http://schemas.microsoft.com/office/drawing/2014/main" id="{4C949F5D-06EF-408A-896B-03ACA059185F}"/>
                </a:ext>
              </a:extLst>
            </p:cNvPr>
            <p:cNvSpPr txBox="1"/>
            <p:nvPr/>
          </p:nvSpPr>
          <p:spPr>
            <a:xfrm>
              <a:off x="5464744" y="2088333"/>
              <a:ext cx="1658881" cy="442674"/>
            </a:xfrm>
            <a:prstGeom prst="roundRect">
              <a:avLst/>
            </a:prstGeom>
            <a:solidFill>
              <a:srgbClr val="09A4D2"/>
            </a:solidFill>
            <a:ln>
              <a:solidFill>
                <a:srgbClr val="3B3838"/>
              </a:solidFill>
            </a:ln>
          </p:spPr>
          <p:txBody>
            <a:bodyPr wrap="square" rtlCol="0">
              <a:spAutoFit/>
            </a:bodyPr>
            <a:lstStyle/>
            <a:p>
              <a:pPr algn="ctr"/>
              <a:r>
                <a:rPr lang="en-CA" sz="2000" dirty="0">
                  <a:solidFill>
                    <a:schemeClr val="bg1"/>
                  </a:solidFill>
                </a:rPr>
                <a:t>Site Selection</a:t>
              </a:r>
            </a:p>
          </p:txBody>
        </p:sp>
        <p:sp>
          <p:nvSpPr>
            <p:cNvPr id="7" name="TextBox 6">
              <a:extLst>
                <a:ext uri="{FF2B5EF4-FFF2-40B4-BE49-F238E27FC236}">
                  <a16:creationId xmlns:a16="http://schemas.microsoft.com/office/drawing/2014/main" id="{672CE00C-69D3-49B3-BFDD-4D7C8BA9690E}"/>
                </a:ext>
              </a:extLst>
            </p:cNvPr>
            <p:cNvSpPr txBox="1"/>
            <p:nvPr/>
          </p:nvSpPr>
          <p:spPr>
            <a:xfrm>
              <a:off x="5464744" y="2929021"/>
              <a:ext cx="2554231" cy="442674"/>
            </a:xfrm>
            <a:prstGeom prst="roundRect">
              <a:avLst/>
            </a:prstGeom>
            <a:solidFill>
              <a:srgbClr val="09A4D2"/>
            </a:solidFill>
            <a:ln>
              <a:solidFill>
                <a:srgbClr val="3B3838"/>
              </a:solidFill>
            </a:ln>
          </p:spPr>
          <p:txBody>
            <a:bodyPr wrap="square" rtlCol="0">
              <a:spAutoFit/>
            </a:bodyPr>
            <a:lstStyle/>
            <a:p>
              <a:pPr algn="ctr"/>
              <a:r>
                <a:rPr lang="en-CA" sz="2000" dirty="0">
                  <a:solidFill>
                    <a:schemeClr val="bg1"/>
                  </a:solidFill>
                </a:rPr>
                <a:t>Method Development</a:t>
              </a:r>
            </a:p>
          </p:txBody>
        </p:sp>
        <p:sp>
          <p:nvSpPr>
            <p:cNvPr id="8" name="TextBox 7">
              <a:extLst>
                <a:ext uri="{FF2B5EF4-FFF2-40B4-BE49-F238E27FC236}">
                  <a16:creationId xmlns:a16="http://schemas.microsoft.com/office/drawing/2014/main" id="{69BA0912-BC69-4E1A-9DB7-01602BD88F52}"/>
                </a:ext>
              </a:extLst>
            </p:cNvPr>
            <p:cNvSpPr txBox="1"/>
            <p:nvPr/>
          </p:nvSpPr>
          <p:spPr>
            <a:xfrm>
              <a:off x="5464744" y="3760143"/>
              <a:ext cx="2077981" cy="442674"/>
            </a:xfrm>
            <a:prstGeom prst="roundRect">
              <a:avLst/>
            </a:prstGeom>
            <a:solidFill>
              <a:srgbClr val="09A4D2"/>
            </a:solidFill>
            <a:ln>
              <a:solidFill>
                <a:srgbClr val="3B3838"/>
              </a:solidFill>
            </a:ln>
          </p:spPr>
          <p:txBody>
            <a:bodyPr wrap="square" rtlCol="0">
              <a:spAutoFit/>
            </a:bodyPr>
            <a:lstStyle/>
            <a:p>
              <a:pPr algn="ctr"/>
              <a:r>
                <a:rPr lang="en-CA" sz="2000" dirty="0">
                  <a:solidFill>
                    <a:schemeClr val="bg1"/>
                  </a:solidFill>
                </a:rPr>
                <a:t>Field Installations</a:t>
              </a:r>
            </a:p>
          </p:txBody>
        </p:sp>
        <p:sp>
          <p:nvSpPr>
            <p:cNvPr id="9" name="TextBox 8">
              <a:extLst>
                <a:ext uri="{FF2B5EF4-FFF2-40B4-BE49-F238E27FC236}">
                  <a16:creationId xmlns:a16="http://schemas.microsoft.com/office/drawing/2014/main" id="{44BA1665-BCA8-4F92-A55E-3ABD1A14E77B}"/>
                </a:ext>
              </a:extLst>
            </p:cNvPr>
            <p:cNvSpPr txBox="1"/>
            <p:nvPr/>
          </p:nvSpPr>
          <p:spPr>
            <a:xfrm>
              <a:off x="5464744" y="4596780"/>
              <a:ext cx="3211456" cy="442674"/>
            </a:xfrm>
            <a:prstGeom prst="roundRect">
              <a:avLst/>
            </a:prstGeom>
            <a:solidFill>
              <a:srgbClr val="09A4D2"/>
            </a:solidFill>
            <a:ln>
              <a:solidFill>
                <a:srgbClr val="3B3838"/>
              </a:solidFill>
            </a:ln>
          </p:spPr>
          <p:txBody>
            <a:bodyPr wrap="square" rtlCol="0">
              <a:spAutoFit/>
            </a:bodyPr>
            <a:lstStyle/>
            <a:p>
              <a:pPr algn="ctr"/>
              <a:r>
                <a:rPr lang="en-CA" sz="2000" dirty="0">
                  <a:solidFill>
                    <a:schemeClr val="bg1"/>
                  </a:solidFill>
                </a:rPr>
                <a:t>Sample Collection + Analysis</a:t>
              </a:r>
            </a:p>
          </p:txBody>
        </p:sp>
        <p:sp>
          <p:nvSpPr>
            <p:cNvPr id="10" name="TextBox 9">
              <a:extLst>
                <a:ext uri="{FF2B5EF4-FFF2-40B4-BE49-F238E27FC236}">
                  <a16:creationId xmlns:a16="http://schemas.microsoft.com/office/drawing/2014/main" id="{FD00CDA7-C3D0-4558-9F4D-38A2D87FC41D}"/>
                </a:ext>
              </a:extLst>
            </p:cNvPr>
            <p:cNvSpPr txBox="1"/>
            <p:nvPr/>
          </p:nvSpPr>
          <p:spPr>
            <a:xfrm>
              <a:off x="5464744" y="5441519"/>
              <a:ext cx="3325756" cy="442674"/>
            </a:xfrm>
            <a:prstGeom prst="roundRect">
              <a:avLst/>
            </a:prstGeom>
            <a:solidFill>
              <a:srgbClr val="09A4D2"/>
            </a:solidFill>
            <a:ln>
              <a:solidFill>
                <a:srgbClr val="3B3838"/>
              </a:solidFill>
            </a:ln>
          </p:spPr>
          <p:txBody>
            <a:bodyPr wrap="square" rtlCol="0">
              <a:spAutoFit/>
            </a:bodyPr>
            <a:lstStyle/>
            <a:p>
              <a:pPr algn="ctr"/>
              <a:r>
                <a:rPr lang="en-CA" sz="2000" dirty="0">
                  <a:solidFill>
                    <a:schemeClr val="bg1"/>
                  </a:solidFill>
                </a:rPr>
                <a:t>Data Analysis + Interpretation</a:t>
              </a:r>
            </a:p>
          </p:txBody>
        </p:sp>
        <p:sp>
          <p:nvSpPr>
            <p:cNvPr id="11" name="Arrow: Right 10">
              <a:extLst>
                <a:ext uri="{FF2B5EF4-FFF2-40B4-BE49-F238E27FC236}">
                  <a16:creationId xmlns:a16="http://schemas.microsoft.com/office/drawing/2014/main" id="{589784C6-E5D7-42EE-A66A-7C277D970877}"/>
                </a:ext>
              </a:extLst>
            </p:cNvPr>
            <p:cNvSpPr/>
            <p:nvPr/>
          </p:nvSpPr>
          <p:spPr>
            <a:xfrm rot="5400000">
              <a:off x="5446529" y="2604264"/>
              <a:ext cx="291984" cy="255553"/>
            </a:xfrm>
            <a:prstGeom prst="rightArrow">
              <a:avLst/>
            </a:prstGeom>
            <a:noFill/>
            <a:ln w="28575">
              <a:solidFill>
                <a:srgbClr val="09A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88E57DE8-49B4-4420-BF57-BF949C46B869}"/>
                </a:ext>
              </a:extLst>
            </p:cNvPr>
            <p:cNvSpPr/>
            <p:nvPr/>
          </p:nvSpPr>
          <p:spPr>
            <a:xfrm rot="5400000">
              <a:off x="5446529" y="3449714"/>
              <a:ext cx="291984" cy="255553"/>
            </a:xfrm>
            <a:prstGeom prst="rightArrow">
              <a:avLst/>
            </a:prstGeom>
            <a:noFill/>
            <a:ln w="28575">
              <a:solidFill>
                <a:srgbClr val="09A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2BFB61C3-8EAD-44B8-91A9-E94D97757654}"/>
                </a:ext>
              </a:extLst>
            </p:cNvPr>
            <p:cNvSpPr/>
            <p:nvPr/>
          </p:nvSpPr>
          <p:spPr>
            <a:xfrm rot="5400000">
              <a:off x="5446529" y="4272023"/>
              <a:ext cx="291984" cy="255553"/>
            </a:xfrm>
            <a:prstGeom prst="rightArrow">
              <a:avLst/>
            </a:prstGeom>
            <a:noFill/>
            <a:ln w="28575">
              <a:solidFill>
                <a:srgbClr val="09A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CC15167B-639D-4BE7-B325-230A717510A4}"/>
                </a:ext>
              </a:extLst>
            </p:cNvPr>
            <p:cNvSpPr/>
            <p:nvPr/>
          </p:nvSpPr>
          <p:spPr>
            <a:xfrm rot="5400000">
              <a:off x="5446529" y="5112710"/>
              <a:ext cx="291984" cy="255553"/>
            </a:xfrm>
            <a:prstGeom prst="rightArrow">
              <a:avLst/>
            </a:prstGeom>
            <a:noFill/>
            <a:ln w="28575">
              <a:solidFill>
                <a:srgbClr val="09A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Curved Down 14">
              <a:extLst>
                <a:ext uri="{FF2B5EF4-FFF2-40B4-BE49-F238E27FC236}">
                  <a16:creationId xmlns:a16="http://schemas.microsoft.com/office/drawing/2014/main" id="{49512D02-45FE-4009-83F3-E0CDD8AD308E}"/>
                </a:ext>
              </a:extLst>
            </p:cNvPr>
            <p:cNvSpPr/>
            <p:nvPr/>
          </p:nvSpPr>
          <p:spPr>
            <a:xfrm rot="16200000">
              <a:off x="3523822" y="3910525"/>
              <a:ext cx="2823153" cy="860145"/>
            </a:xfrm>
            <a:prstGeom prst="curvedDownArrow">
              <a:avLst/>
            </a:prstGeom>
            <a:noFill/>
            <a:ln w="28575">
              <a:solidFill>
                <a:srgbClr val="09A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nvGrpSpPr>
            <p:cNvPr id="16" name="Group 15">
              <a:extLst>
                <a:ext uri="{FF2B5EF4-FFF2-40B4-BE49-F238E27FC236}">
                  <a16:creationId xmlns:a16="http://schemas.microsoft.com/office/drawing/2014/main" id="{D7F2D757-3799-4023-8EC3-EA2D5639AE04}"/>
                </a:ext>
              </a:extLst>
            </p:cNvPr>
            <p:cNvGrpSpPr/>
            <p:nvPr/>
          </p:nvGrpSpPr>
          <p:grpSpPr>
            <a:xfrm>
              <a:off x="7763421" y="3431497"/>
              <a:ext cx="255554" cy="1110245"/>
              <a:chOff x="4195022" y="2924318"/>
              <a:chExt cx="255554" cy="1110245"/>
            </a:xfrm>
          </p:grpSpPr>
          <p:sp>
            <p:nvSpPr>
              <p:cNvPr id="17" name="Arrow: Right 16">
                <a:extLst>
                  <a:ext uri="{FF2B5EF4-FFF2-40B4-BE49-F238E27FC236}">
                    <a16:creationId xmlns:a16="http://schemas.microsoft.com/office/drawing/2014/main" id="{273DACEC-FA3C-457E-BE1A-0E1C49B8A804}"/>
                  </a:ext>
                </a:extLst>
              </p:cNvPr>
              <p:cNvSpPr/>
              <p:nvPr/>
            </p:nvSpPr>
            <p:spPr>
              <a:xfrm rot="5400000">
                <a:off x="4052799" y="3636786"/>
                <a:ext cx="540000" cy="255553"/>
              </a:xfrm>
              <a:prstGeom prst="rightArrow">
                <a:avLst/>
              </a:prstGeom>
              <a:noFill/>
              <a:ln w="28575">
                <a:solidFill>
                  <a:srgbClr val="09A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Right 17">
                <a:extLst>
                  <a:ext uri="{FF2B5EF4-FFF2-40B4-BE49-F238E27FC236}">
                    <a16:creationId xmlns:a16="http://schemas.microsoft.com/office/drawing/2014/main" id="{48B1D47A-B31B-40C4-BA86-76CBC25B823A}"/>
                  </a:ext>
                </a:extLst>
              </p:cNvPr>
              <p:cNvSpPr/>
              <p:nvPr/>
            </p:nvSpPr>
            <p:spPr>
              <a:xfrm rot="16200000">
                <a:off x="4037678" y="3081663"/>
                <a:ext cx="570243" cy="255553"/>
              </a:xfrm>
              <a:prstGeom prst="rightArrow">
                <a:avLst/>
              </a:prstGeom>
              <a:noFill/>
              <a:ln w="28575">
                <a:solidFill>
                  <a:srgbClr val="09A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E32D8BEA-ABA5-4130-B187-9FA76F8390BD}"/>
                  </a:ext>
                </a:extLst>
              </p:cNvPr>
              <p:cNvSpPr/>
              <p:nvPr/>
            </p:nvSpPr>
            <p:spPr>
              <a:xfrm>
                <a:off x="4277799" y="3450431"/>
                <a:ext cx="86400" cy="9511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extLst>
      <p:ext uri="{BB962C8B-B14F-4D97-AF65-F5344CB8AC3E}">
        <p14:creationId xmlns:p14="http://schemas.microsoft.com/office/powerpoint/2010/main" val="1155508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WaterTemplate_WIDESCREEN" id="{22B161A8-5838-A247-9CDA-5DF8F73F9EB6}" vid="{157DE198-BC09-8B4E-A7E4-D437D8AAC9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10581</TotalTime>
  <Words>1854</Words>
  <Application>Microsoft Office PowerPoint</Application>
  <PresentationFormat>On-screen Show (4:3)</PresentationFormat>
  <Paragraphs>304</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Ebrima</vt:lpstr>
      <vt:lpstr>Iskoola Pota</vt:lpstr>
      <vt:lpstr>Office Theme</vt:lpstr>
      <vt:lpstr>Spatial and temporal variation in natural organic matter quantity and quality across a second growth forested drinking water supply area on Vancouver Island, BC</vt:lpstr>
      <vt:lpstr>PowerPoint Presentation</vt:lpstr>
      <vt:lpstr>Background: for Water Network</vt:lpstr>
      <vt:lpstr>Capital Regional District</vt:lpstr>
      <vt:lpstr>Aqueous Natural Organic Matter</vt:lpstr>
      <vt:lpstr>PowerPoint Presentation</vt:lpstr>
      <vt:lpstr>PowerPoint Presentation</vt:lpstr>
      <vt:lpstr>PowerPoint Presentation</vt:lpstr>
      <vt:lpstr>Tasks</vt:lpstr>
      <vt:lpstr>Synoptic Sampling Sites</vt:lpstr>
      <vt:lpstr>Synoptic Sampling Methods</vt:lpstr>
      <vt:lpstr>Monitoring Sites, Leech WSA</vt:lpstr>
      <vt:lpstr>Monitoring Methods: Vertical Rack Sampling</vt:lpstr>
      <vt:lpstr>Foundational Results</vt:lpstr>
      <vt:lpstr>PowerPoint Presentation</vt:lpstr>
      <vt:lpstr>PowerPoint Presentation</vt:lpstr>
      <vt:lpstr>Seasonal Shift in Quality</vt:lpstr>
      <vt:lpstr>Temporal Pattern in DOC</vt:lpstr>
      <vt:lpstr>PowerPoint Presentation</vt:lpstr>
      <vt:lpstr>Adjacent Harvest</vt:lpstr>
      <vt:lpstr>PowerPoint Presentation</vt:lpstr>
      <vt:lpstr>forWater Treatability Analyses </vt:lpstr>
      <vt:lpstr>Treatability Analysis: Algae</vt:lpstr>
      <vt:lpstr>PowerPoint Presentation</vt:lpstr>
      <vt:lpstr>Planning: Summer 2019 </vt:lpstr>
      <vt:lpstr>Planning: Experimental Connections</vt:lpstr>
      <vt:lpstr>Planning: Experimental Connections</vt:lpstr>
      <vt:lpstr> Thank you!  hjmcsorley@gmail.com  1-250-755-6062</vt:lpstr>
      <vt:lpstr>PowerPoint Presentation</vt:lpstr>
      <vt:lpstr>Extended Method: Rack Sampling</vt:lpstr>
      <vt:lpstr>Rack Sample Hold-time Experiments</vt:lpstr>
      <vt:lpstr>Rack Sample Hold-time Experiments</vt:lpstr>
      <vt:lpstr>Assumption Validation</vt:lpstr>
      <vt:lpstr>Weeks crk</vt:lpstr>
      <vt:lpstr>Chris crk</vt:lpstr>
      <vt:lpstr>Leech Head</vt:lpstr>
      <vt:lpstr>Cragg Creek</vt:lpstr>
      <vt:lpstr>West Leech</vt:lpstr>
      <vt:lpstr>Leech Tunnel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(capitalized, 40-54 font size)</dc:title>
  <dc:creator>Microsoft Office User</dc:creator>
  <cp:lastModifiedBy>Hannah McSorley</cp:lastModifiedBy>
  <cp:revision>216</cp:revision>
  <dcterms:created xsi:type="dcterms:W3CDTF">2019-04-03T14:49:43Z</dcterms:created>
  <dcterms:modified xsi:type="dcterms:W3CDTF">2020-10-30T03:03:11Z</dcterms:modified>
</cp:coreProperties>
</file>